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8" r:id="rId2"/>
    <p:sldId id="276" r:id="rId3"/>
    <p:sldId id="277" r:id="rId4"/>
    <p:sldId id="259" r:id="rId5"/>
    <p:sldId id="261" r:id="rId6"/>
    <p:sldId id="263" r:id="rId7"/>
    <p:sldId id="270" r:id="rId8"/>
    <p:sldId id="271" r:id="rId9"/>
    <p:sldId id="275" r:id="rId10"/>
    <p:sldId id="272" r:id="rId11"/>
    <p:sldId id="269" r:id="rId12"/>
  </p:sldIdLst>
  <p:sldSz cx="12192000" cy="6858000"/>
  <p:notesSz cx="7315200" cy="96012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1D2B"/>
    <a:srgbClr val="FFF0E7"/>
    <a:srgbClr val="2B123E"/>
    <a:srgbClr val="F2F8EE"/>
    <a:srgbClr val="FCF8FE"/>
    <a:srgbClr val="662602"/>
    <a:srgbClr val="EDF1F9"/>
    <a:srgbClr val="203864"/>
    <a:srgbClr val="DEEDD3"/>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10D228-4392-4585-A64E-75D3E49F475F}" v="8" dt="2025-02-09T01:51:02.4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9274" autoAdjust="0"/>
  </p:normalViewPr>
  <p:slideViewPr>
    <p:cSldViewPr snapToGrid="0">
      <p:cViewPr varScale="1">
        <p:scale>
          <a:sx n="104" d="100"/>
          <a:sy n="104" d="100"/>
        </p:scale>
        <p:origin x="870" y="3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chen Sautter" userId="a0ffbf41ed794b79" providerId="LiveId" clId="{4C3B3226-B126-4E73-AD1E-7AA215DA2EE0}"/>
    <pc:docChg chg="modSld">
      <pc:chgData name="Jochen Sautter" userId="a0ffbf41ed794b79" providerId="LiveId" clId="{4C3B3226-B126-4E73-AD1E-7AA215DA2EE0}" dt="2025-11-10T08:50:58.151" v="242" actId="6549"/>
      <pc:docMkLst>
        <pc:docMk/>
      </pc:docMkLst>
      <pc:sldChg chg="modSp mod">
        <pc:chgData name="Jochen Sautter" userId="a0ffbf41ed794b79" providerId="LiveId" clId="{4C3B3226-B126-4E73-AD1E-7AA215DA2EE0}" dt="2025-11-10T08:49:05.179" v="148" actId="20577"/>
        <pc:sldMkLst>
          <pc:docMk/>
          <pc:sldMk cId="543425078" sldId="272"/>
        </pc:sldMkLst>
        <pc:spChg chg="mod">
          <ac:chgData name="Jochen Sautter" userId="a0ffbf41ed794b79" providerId="LiveId" clId="{4C3B3226-B126-4E73-AD1E-7AA215DA2EE0}" dt="2025-11-10T08:49:05.179" v="148" actId="20577"/>
          <ac:spMkLst>
            <pc:docMk/>
            <pc:sldMk cId="543425078" sldId="272"/>
            <ac:spMk id="13" creationId="{741B92E6-76C1-4182-A583-91C5ED268E44}"/>
          </ac:spMkLst>
        </pc:spChg>
        <pc:spChg chg="mod">
          <ac:chgData name="Jochen Sautter" userId="a0ffbf41ed794b79" providerId="LiveId" clId="{4C3B3226-B126-4E73-AD1E-7AA215DA2EE0}" dt="2025-11-10T08:47:30.143" v="68" actId="20577"/>
          <ac:spMkLst>
            <pc:docMk/>
            <pc:sldMk cId="543425078" sldId="272"/>
            <ac:spMk id="69" creationId="{BA4D2855-3878-484E-9112-512FC34E223A}"/>
          </ac:spMkLst>
        </pc:spChg>
      </pc:sldChg>
      <pc:sldChg chg="modSp mod">
        <pc:chgData name="Jochen Sautter" userId="a0ffbf41ed794b79" providerId="LiveId" clId="{4C3B3226-B126-4E73-AD1E-7AA215DA2EE0}" dt="2025-11-10T08:50:58.151" v="242" actId="6549"/>
        <pc:sldMkLst>
          <pc:docMk/>
          <pc:sldMk cId="2950631366" sldId="276"/>
        </pc:sldMkLst>
        <pc:spChg chg="mod">
          <ac:chgData name="Jochen Sautter" userId="a0ffbf41ed794b79" providerId="LiveId" clId="{4C3B3226-B126-4E73-AD1E-7AA215DA2EE0}" dt="2025-11-10T08:50:58.151" v="242" actId="6549"/>
          <ac:spMkLst>
            <pc:docMk/>
            <pc:sldMk cId="2950631366" sldId="276"/>
            <ac:spMk id="31" creationId="{4D259D10-B8B2-48DA-BAFD-7E42EBD4C4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48" tIns="48325" rIns="96648" bIns="48325" rtlCol="0"/>
          <a:lstStyle>
            <a:lvl1pPr algn="l">
              <a:defRPr sz="1200"/>
            </a:lvl1pPr>
          </a:lstStyle>
          <a:p>
            <a:endParaRPr lang="en-US" dirty="0"/>
          </a:p>
        </p:txBody>
      </p:sp>
      <p:sp>
        <p:nvSpPr>
          <p:cNvPr id="3" name="Date Placeholder 2"/>
          <p:cNvSpPr>
            <a:spLocks noGrp="1"/>
          </p:cNvSpPr>
          <p:nvPr>
            <p:ph type="dt" idx="1"/>
          </p:nvPr>
        </p:nvSpPr>
        <p:spPr>
          <a:xfrm>
            <a:off x="4143588" y="1"/>
            <a:ext cx="3169920" cy="480060"/>
          </a:xfrm>
          <a:prstGeom prst="rect">
            <a:avLst/>
          </a:prstGeom>
        </p:spPr>
        <p:txBody>
          <a:bodyPr vert="horz" lIns="96648" tIns="48325" rIns="96648" bIns="48325" rtlCol="0"/>
          <a:lstStyle>
            <a:lvl1pPr algn="r">
              <a:defRPr sz="1200"/>
            </a:lvl1pPr>
          </a:lstStyle>
          <a:p>
            <a:fld id="{89B49F4F-74A3-456A-BE11-C04AAAE6BE38}" type="datetimeFigureOut">
              <a:rPr lang="en-US" smtClean="0"/>
              <a:pPr/>
              <a:t>11/10/2025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8" tIns="48325" rIns="96648" bIns="48325"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8" tIns="48325" rIns="96648"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8" tIns="48325" rIns="96648"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48" tIns="48325" rIns="96648" bIns="48325" rtlCol="0" anchor="b"/>
          <a:lstStyle>
            <a:lvl1pPr algn="r">
              <a:defRPr sz="1200"/>
            </a:lvl1pPr>
          </a:lstStyle>
          <a:p>
            <a:fld id="{09194575-7455-40E3-A50C-9EBC6E18118D}" type="slidenum">
              <a:rPr lang="en-US" smtClean="0"/>
              <a:pPr/>
              <a:t>‹#›</a:t>
            </a:fld>
            <a:endParaRPr lang="en-US" dirty="0"/>
          </a:p>
        </p:txBody>
      </p:sp>
    </p:spTree>
    <p:extLst>
      <p:ext uri="{BB962C8B-B14F-4D97-AF65-F5344CB8AC3E}">
        <p14:creationId xmlns:p14="http://schemas.microsoft.com/office/powerpoint/2010/main" val="125405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 1 Trillion</a:t>
            </a:r>
            <a:r>
              <a:rPr lang="en-US" baseline="0" dirty="0"/>
              <a:t> GDP</a:t>
            </a:r>
          </a:p>
          <a:p>
            <a:r>
              <a:rPr lang="en-US" baseline="0" dirty="0"/>
              <a:t>Makes the economy the largest in Southeast Asia.</a:t>
            </a:r>
            <a:endParaRPr lang="en-US" dirty="0"/>
          </a:p>
        </p:txBody>
      </p:sp>
      <p:sp>
        <p:nvSpPr>
          <p:cNvPr id="4" name="Slide Number Placeholder 3"/>
          <p:cNvSpPr>
            <a:spLocks noGrp="1"/>
          </p:cNvSpPr>
          <p:nvPr>
            <p:ph type="sldNum" sz="quarter" idx="10"/>
          </p:nvPr>
        </p:nvSpPr>
        <p:spPr/>
        <p:txBody>
          <a:bodyPr/>
          <a:lstStyle/>
          <a:p>
            <a:fld id="{09194575-7455-40E3-A50C-9EBC6E18118D}" type="slidenum">
              <a:rPr lang="en-US" smtClean="0"/>
              <a:pPr/>
              <a:t>4</a:t>
            </a:fld>
            <a:endParaRPr lang="en-US" dirty="0"/>
          </a:p>
        </p:txBody>
      </p:sp>
    </p:spTree>
    <p:extLst>
      <p:ext uri="{BB962C8B-B14F-4D97-AF65-F5344CB8AC3E}">
        <p14:creationId xmlns:p14="http://schemas.microsoft.com/office/powerpoint/2010/main" val="1692973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07FAD-1EDF-4BDC-B8EF-50060D8DAA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175CF215-32F8-4E7A-9CE7-226EF215B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950575C5-6C6D-42CF-AA22-2A025E05A638}"/>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91ABEEB8-04D7-4864-B865-914A224CE7A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720E720-C835-4551-971E-E0D0257CED16}"/>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137897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DDAF-E796-43B9-B8A0-7CD7CC2DDECD}"/>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F2032B07-CA5E-4749-AE28-FAB7C27407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D782EB63-005E-430D-A4F0-44B472AF6ACC}"/>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BB5E17A1-13E5-4B1B-BFBB-EDAEAFD2D1D5}"/>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33371999-A0F1-4CBB-9EEF-F97BE0F6B410}"/>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251052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243F9-6A1A-411F-AE11-C5E62A0E5D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D8527D9F-04D2-4996-8F74-F62B7C2EAF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FCA66B90-BA46-45D9-8D58-64F5599DB3E1}"/>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BF7AD92D-D91E-4E58-B5E4-FEBA37C64C72}"/>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C27D56CC-74D8-45E3-AC5F-BEAF3D59FE92}"/>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269559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3F717-33B3-4B9F-B2EF-CC5F3F7FFA08}"/>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AAB9D5F1-EC2A-47F1-BBBB-F16B12997F2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60F98F7-F494-452D-A8BB-822F26433594}"/>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A9643BB8-18C7-4070-9987-4882E52B7925}"/>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3E65BD87-2F60-4FE7-B616-0565CFD4ED64}"/>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327945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EEE-D0DC-4F29-83D1-A671DF2070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292046F9-F873-4476-92A3-07A0EC1DA0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00931D-C466-4266-B1E7-7E8D9E351B49}"/>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A8056895-9703-4DCE-9637-97D4A4F0D39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F92D8BD-703A-4A0E-8762-726F0081389B}"/>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3363400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4422B-D469-4612-87E3-5E4F522FBED2}"/>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47D34B18-7EA7-4390-94A5-AFD15846E71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0A148510-A76B-4F9F-B72E-F664CB399C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B6068CEA-69E1-4936-B5A5-391FDDB4E5CF}"/>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6" name="Footer Placeholder 5">
            <a:extLst>
              <a:ext uri="{FF2B5EF4-FFF2-40B4-BE49-F238E27FC236}">
                <a16:creationId xmlns:a16="http://schemas.microsoft.com/office/drawing/2014/main" id="{259A8CFF-81C1-4CA6-8239-51BF898BB8F8}"/>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4CD1CE25-15BE-431D-B6B4-2800221D0F4D}"/>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631841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E61F-1D90-47BA-AFC3-0D12D885B975}"/>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75474F32-23FD-4078-9850-AB55D107C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090C2-9013-428A-8C17-D8E59EA4A68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F682334A-A08A-44B4-A2F2-BB69D14E4B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F7AA89-6016-43F7-812E-BEBEC00DCA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B638F2D4-2916-41D5-BD94-83C3B876D9FE}"/>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8" name="Footer Placeholder 7">
            <a:extLst>
              <a:ext uri="{FF2B5EF4-FFF2-40B4-BE49-F238E27FC236}">
                <a16:creationId xmlns:a16="http://schemas.microsoft.com/office/drawing/2014/main" id="{43206733-1915-45F2-BF38-B320519CD50B}"/>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228BD6D-7481-4B8E-8FCF-EE042658ED9C}"/>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116972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B73-553C-4D7F-927A-5BBA91661FDA}"/>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D535DD89-45C6-4824-B4B0-F69BD28AF259}"/>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4" name="Footer Placeholder 3">
            <a:extLst>
              <a:ext uri="{FF2B5EF4-FFF2-40B4-BE49-F238E27FC236}">
                <a16:creationId xmlns:a16="http://schemas.microsoft.com/office/drawing/2014/main" id="{D6F33D8F-76F7-4231-A480-C17DA072072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99AFE961-B807-42DF-9B31-F475CAD6B543}"/>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1328383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E8B85-E795-4136-BDFD-C22D011E9585}"/>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3" name="Footer Placeholder 2">
            <a:extLst>
              <a:ext uri="{FF2B5EF4-FFF2-40B4-BE49-F238E27FC236}">
                <a16:creationId xmlns:a16="http://schemas.microsoft.com/office/drawing/2014/main" id="{AB1F52E6-DC3E-4306-BAFF-8A95FB423BC6}"/>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B5CD5E70-2394-4C99-9FAD-9F7CAFBC88D6}"/>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26106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20589-5A09-481D-9AB3-74EFFDD32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A92444BB-A6BA-4B2F-BA41-321869ED7C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63D60328-AA66-4ABE-921B-C9BD7B904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8C603B-B9AC-41E8-9BBC-90B56AC69EC0}"/>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6" name="Footer Placeholder 5">
            <a:extLst>
              <a:ext uri="{FF2B5EF4-FFF2-40B4-BE49-F238E27FC236}">
                <a16:creationId xmlns:a16="http://schemas.microsoft.com/office/drawing/2014/main" id="{E6A92894-16DC-43F7-91AB-5D5CCAF089FC}"/>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67B865E-D254-42E7-AA1C-45642748E7CD}"/>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404462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9DB8D-D4F0-4DAF-9624-65F4935F2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116ECD21-1A4F-4B0A-A322-6CFF05678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AADE983B-793A-49E3-B39D-90A045E5B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82ED7A-3454-4416-ABDA-F4F2104F32B0}"/>
              </a:ext>
            </a:extLst>
          </p:cNvPr>
          <p:cNvSpPr>
            <a:spLocks noGrp="1"/>
          </p:cNvSpPr>
          <p:nvPr>
            <p:ph type="dt" sz="half" idx="10"/>
          </p:nvPr>
        </p:nvSpPr>
        <p:spPr/>
        <p:txBody>
          <a:bodyPr/>
          <a:lstStyle/>
          <a:p>
            <a:fld id="{517C30C8-D54D-4DBB-A1ED-6C786FC0336A}" type="datetimeFigureOut">
              <a:rPr lang="id-ID" smtClean="0"/>
              <a:pPr/>
              <a:t>10/11/2025</a:t>
            </a:fld>
            <a:endParaRPr lang="id-ID"/>
          </a:p>
        </p:txBody>
      </p:sp>
      <p:sp>
        <p:nvSpPr>
          <p:cNvPr id="6" name="Footer Placeholder 5">
            <a:extLst>
              <a:ext uri="{FF2B5EF4-FFF2-40B4-BE49-F238E27FC236}">
                <a16:creationId xmlns:a16="http://schemas.microsoft.com/office/drawing/2014/main" id="{84791E7F-72AE-40DA-82B3-4B6EAFCDFCE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4F2AFC1-57E4-4195-99C9-413C740FF266}"/>
              </a:ext>
            </a:extLst>
          </p:cNvPr>
          <p:cNvSpPr>
            <a:spLocks noGrp="1"/>
          </p:cNvSpPr>
          <p:nvPr>
            <p:ph type="sldNum" sz="quarter" idx="12"/>
          </p:nvPr>
        </p:nvSpPr>
        <p:spPr/>
        <p:txBody>
          <a:bodyPr/>
          <a:lstStyle/>
          <a:p>
            <a:fld id="{9C3B96A3-F22D-4694-9712-A6EA52E14382}" type="slidenum">
              <a:rPr lang="id-ID" smtClean="0"/>
              <a:pPr/>
              <a:t>‹#›</a:t>
            </a:fld>
            <a:endParaRPr lang="id-ID"/>
          </a:p>
        </p:txBody>
      </p:sp>
    </p:spTree>
    <p:extLst>
      <p:ext uri="{BB962C8B-B14F-4D97-AF65-F5344CB8AC3E}">
        <p14:creationId xmlns:p14="http://schemas.microsoft.com/office/powerpoint/2010/main" val="176268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199A9-756E-4137-971F-276FD4DB9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28090E25-CDE0-4F42-89EF-32B5C64BD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AB04DD5-FD0F-4CD3-9FBB-1D636A2D1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C30C8-D54D-4DBB-A1ED-6C786FC0336A}" type="datetimeFigureOut">
              <a:rPr lang="id-ID" smtClean="0"/>
              <a:pPr/>
              <a:t>10/11/2025</a:t>
            </a:fld>
            <a:endParaRPr lang="id-ID"/>
          </a:p>
        </p:txBody>
      </p:sp>
      <p:sp>
        <p:nvSpPr>
          <p:cNvPr id="5" name="Footer Placeholder 4">
            <a:extLst>
              <a:ext uri="{FF2B5EF4-FFF2-40B4-BE49-F238E27FC236}">
                <a16:creationId xmlns:a16="http://schemas.microsoft.com/office/drawing/2014/main" id="{CB408029-CE00-4F1D-A190-2436076F3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7A262E2A-65A2-446E-A938-19C764A43C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B96A3-F22D-4694-9712-A6EA52E14382}" type="slidenum">
              <a:rPr lang="id-ID" smtClean="0"/>
              <a:pPr/>
              <a:t>‹#›</a:t>
            </a:fld>
            <a:endParaRPr lang="id-ID"/>
          </a:p>
        </p:txBody>
      </p:sp>
    </p:spTree>
    <p:extLst>
      <p:ext uri="{BB962C8B-B14F-4D97-AF65-F5344CB8AC3E}">
        <p14:creationId xmlns:p14="http://schemas.microsoft.com/office/powerpoint/2010/main" val="3541279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0.jpe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png"/><Relationship Id="rId26" Type="http://schemas.openxmlformats.org/officeDocument/2006/relationships/image" Target="../media/image48.png"/><Relationship Id="rId3" Type="http://schemas.openxmlformats.org/officeDocument/2006/relationships/image" Target="../media/image7.pn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png"/><Relationship Id="rId2" Type="http://schemas.openxmlformats.org/officeDocument/2006/relationships/image" Target="../media/image26.png"/><Relationship Id="rId16" Type="http://schemas.openxmlformats.org/officeDocument/2006/relationships/image" Target="../media/image38.png"/><Relationship Id="rId20" Type="http://schemas.openxmlformats.org/officeDocument/2006/relationships/image" Target="../media/image42.png"/><Relationship Id="rId29"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png"/><Relationship Id="rId32" Type="http://schemas.openxmlformats.org/officeDocument/2006/relationships/image" Target="../media/image54.pn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10" Type="http://schemas.openxmlformats.org/officeDocument/2006/relationships/image" Target="../media/image32.png"/><Relationship Id="rId19" Type="http://schemas.openxmlformats.org/officeDocument/2006/relationships/image" Target="../media/image41.gif"/><Relationship Id="rId31" Type="http://schemas.openxmlformats.org/officeDocument/2006/relationships/image" Target="../media/image53.png"/><Relationship Id="rId4" Type="http://schemas.openxmlformats.org/officeDocument/2006/relationships/image" Target="../media/image15.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E49DA-7071-4CC2-B98F-E51D2B6DC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5" name="Picture 4">
            <a:extLst>
              <a:ext uri="{FF2B5EF4-FFF2-40B4-BE49-F238E27FC236}">
                <a16:creationId xmlns:a16="http://schemas.microsoft.com/office/drawing/2014/main" id="{85B65DC9-D55F-465B-90D5-5A071B64C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15" name="Picture 14">
            <a:extLst>
              <a:ext uri="{FF2B5EF4-FFF2-40B4-BE49-F238E27FC236}">
                <a16:creationId xmlns:a16="http://schemas.microsoft.com/office/drawing/2014/main" id="{84CB0CB8-AA1A-4FAF-B7C6-393B9E7C36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7368" y="1649480"/>
            <a:ext cx="2673101" cy="3121158"/>
          </a:xfrm>
          <a:prstGeom prst="rect">
            <a:avLst/>
          </a:prstGeom>
        </p:spPr>
      </p:pic>
      <p:graphicFrame>
        <p:nvGraphicFramePr>
          <p:cNvPr id="2" name="Object 1">
            <a:extLst>
              <a:ext uri="{FF2B5EF4-FFF2-40B4-BE49-F238E27FC236}">
                <a16:creationId xmlns:a16="http://schemas.microsoft.com/office/drawing/2014/main" id="{550A6A1F-6E3A-4D28-9D6A-CF66C326AF96}"/>
              </a:ext>
            </a:extLst>
          </p:cNvPr>
          <p:cNvGraphicFramePr>
            <a:graphicFrameLocks noChangeAspect="1"/>
          </p:cNvGraphicFramePr>
          <p:nvPr>
            <p:extLst>
              <p:ext uri="{D42A27DB-BD31-4B8C-83A1-F6EECF244321}">
                <p14:modId xmlns:p14="http://schemas.microsoft.com/office/powerpoint/2010/main" val="776113737"/>
              </p:ext>
            </p:extLst>
          </p:nvPr>
        </p:nvGraphicFramePr>
        <p:xfrm>
          <a:off x="-12526" y="3290266"/>
          <a:ext cx="8061506" cy="648491"/>
        </p:xfrm>
        <a:graphic>
          <a:graphicData uri="http://schemas.openxmlformats.org/presentationml/2006/ole">
            <mc:AlternateContent xmlns:mc="http://schemas.openxmlformats.org/markup-compatibility/2006">
              <mc:Choice xmlns:v="urn:schemas-microsoft-com:vml" Requires="v">
                <p:oleObj name="CorelDRAW" r:id="rId5" imgW="8335080" imgH="667440" progId="">
                  <p:embed/>
                </p:oleObj>
              </mc:Choice>
              <mc:Fallback>
                <p:oleObj name="CorelDRAW" r:id="rId5" imgW="8335080" imgH="667440" progId="">
                  <p:embed/>
                  <p:pic>
                    <p:nvPicPr>
                      <p:cNvPr id="2" name="Object 1">
                        <a:extLst>
                          <a:ext uri="{FF2B5EF4-FFF2-40B4-BE49-F238E27FC236}">
                            <a16:creationId xmlns:a16="http://schemas.microsoft.com/office/drawing/2014/main" id="{550A6A1F-6E3A-4D28-9D6A-CF66C326A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6" y="3290266"/>
                        <a:ext cx="8061506" cy="648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a:extLst>
              <a:ext uri="{FF2B5EF4-FFF2-40B4-BE49-F238E27FC236}">
                <a16:creationId xmlns:a16="http://schemas.microsoft.com/office/drawing/2014/main" id="{CA78E847-91E6-4332-80C6-ADC311569925}"/>
              </a:ext>
            </a:extLst>
          </p:cNvPr>
          <p:cNvSpPr txBox="1"/>
          <p:nvPr/>
        </p:nvSpPr>
        <p:spPr>
          <a:xfrm>
            <a:off x="257577" y="3316099"/>
            <a:ext cx="4749634" cy="630942"/>
          </a:xfrm>
          <a:prstGeom prst="rect">
            <a:avLst/>
          </a:prstGeom>
          <a:noFill/>
        </p:spPr>
        <p:txBody>
          <a:bodyPr wrap="none" rtlCol="0">
            <a:spAutoFit/>
          </a:bodyPr>
          <a:lstStyle/>
          <a:p>
            <a:r>
              <a:rPr lang="en-US" sz="3500" b="1" dirty="0">
                <a:solidFill>
                  <a:schemeClr val="bg1"/>
                </a:solidFill>
                <a:latin typeface="Garamond" panose="02020404030301010803" pitchFamily="18" charset="0"/>
              </a:rPr>
              <a:t>         One Stop Services</a:t>
            </a:r>
            <a:endParaRPr lang="id-ID" sz="3500" dirty="0">
              <a:solidFill>
                <a:schemeClr val="bg1"/>
              </a:solidFill>
              <a:latin typeface="Garamond" panose="02020404030301010803" pitchFamily="18" charset="0"/>
            </a:endParaRPr>
          </a:p>
        </p:txBody>
      </p:sp>
      <p:sp>
        <p:nvSpPr>
          <p:cNvPr id="8" name="TextBox 7">
            <a:extLst>
              <a:ext uri="{FF2B5EF4-FFF2-40B4-BE49-F238E27FC236}">
                <a16:creationId xmlns:a16="http://schemas.microsoft.com/office/drawing/2014/main" id="{CA78E847-91E6-4332-80C6-ADC311569925}"/>
              </a:ext>
            </a:extLst>
          </p:cNvPr>
          <p:cNvSpPr txBox="1"/>
          <p:nvPr/>
        </p:nvSpPr>
        <p:spPr>
          <a:xfrm>
            <a:off x="257576" y="5941979"/>
            <a:ext cx="2744341" cy="738664"/>
          </a:xfrm>
          <a:prstGeom prst="rect">
            <a:avLst/>
          </a:prstGeom>
          <a:noFill/>
        </p:spPr>
        <p:txBody>
          <a:bodyPr wrap="none" rtlCol="0">
            <a:spAutoFit/>
          </a:bodyPr>
          <a:lstStyle/>
          <a:p>
            <a:r>
              <a:rPr lang="en-US" sz="1400" b="1" dirty="0">
                <a:solidFill>
                  <a:schemeClr val="bg1">
                    <a:lumMod val="75000"/>
                  </a:schemeClr>
                </a:solidFill>
                <a:latin typeface="Garamond" panose="02020404030301010803" pitchFamily="18" charset="0"/>
              </a:rPr>
              <a:t>www.prime-consultancy.com</a:t>
            </a:r>
          </a:p>
          <a:p>
            <a:r>
              <a:rPr lang="en-US" sz="1400" dirty="0">
                <a:solidFill>
                  <a:schemeClr val="bg1">
                    <a:lumMod val="75000"/>
                  </a:schemeClr>
                </a:solidFill>
                <a:latin typeface="Garamond" panose="02020404030301010803" pitchFamily="18" charset="0"/>
              </a:rPr>
              <a:t>Email: info@prime-consultancy.com</a:t>
            </a:r>
          </a:p>
          <a:p>
            <a:r>
              <a:rPr lang="en-US" sz="1400" dirty="0">
                <a:solidFill>
                  <a:schemeClr val="bg1">
                    <a:lumMod val="75000"/>
                  </a:schemeClr>
                </a:solidFill>
                <a:latin typeface="Garamond" panose="02020404030301010803" pitchFamily="18" charset="0"/>
              </a:rPr>
              <a:t>Phone: (+62)  21 2276 71 37</a:t>
            </a:r>
            <a:endParaRPr lang="id-ID" sz="1400" dirty="0">
              <a:solidFill>
                <a:schemeClr val="bg1">
                  <a:lumMod val="75000"/>
                </a:schemeClr>
              </a:solidFill>
              <a:latin typeface="Garamond" panose="02020404030301010803" pitchFamily="18" charset="0"/>
            </a:endParaRPr>
          </a:p>
        </p:txBody>
      </p:sp>
      <p:pic>
        <p:nvPicPr>
          <p:cNvPr id="3" name="Picture 2">
            <a:extLst>
              <a:ext uri="{FF2B5EF4-FFF2-40B4-BE49-F238E27FC236}">
                <a16:creationId xmlns:a16="http://schemas.microsoft.com/office/drawing/2014/main" id="{D68210ED-7BBF-456C-B778-43C9382A160E}"/>
              </a:ext>
            </a:extLst>
          </p:cNvPr>
          <p:cNvPicPr>
            <a:picLocks noChangeAspect="1"/>
          </p:cNvPicPr>
          <p:nvPr/>
        </p:nvPicPr>
        <p:blipFill>
          <a:blip r:embed="rId7"/>
          <a:stretch>
            <a:fillRect/>
          </a:stretch>
        </p:blipFill>
        <p:spPr>
          <a:xfrm>
            <a:off x="1953423" y="832271"/>
            <a:ext cx="2322777" cy="2011854"/>
          </a:xfrm>
          <a:prstGeom prst="rect">
            <a:avLst/>
          </a:prstGeom>
        </p:spPr>
      </p:pic>
    </p:spTree>
    <p:extLst>
      <p:ext uri="{BB962C8B-B14F-4D97-AF65-F5344CB8AC3E}">
        <p14:creationId xmlns:p14="http://schemas.microsoft.com/office/powerpoint/2010/main" val="319494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82700"/>
            <a:ext cx="5176462" cy="5321300"/>
          </a:xfrm>
          <a:prstGeom prst="rect">
            <a:avLst/>
          </a:prstGeom>
          <a:solidFill>
            <a:srgbClr val="5E1D2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logo&#10;&#10;Description automatically generated">
            <a:extLst>
              <a:ext uri="{FF2B5EF4-FFF2-40B4-BE49-F238E27FC236}">
                <a16:creationId xmlns:a16="http://schemas.microsoft.com/office/drawing/2014/main" id="{F01BF5A9-6F67-433E-B4A5-581046D5E9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6462" y="1282700"/>
            <a:ext cx="7028928" cy="5321300"/>
          </a:xfrm>
          <a:prstGeom prst="rect">
            <a:avLst/>
          </a:prstGeom>
        </p:spPr>
      </p:pic>
      <p:pic>
        <p:nvPicPr>
          <p:cNvPr id="28" name="Picture 27">
            <a:extLst>
              <a:ext uri="{FF2B5EF4-FFF2-40B4-BE49-F238E27FC236}">
                <a16:creationId xmlns:a16="http://schemas.microsoft.com/office/drawing/2014/main" id="{C4FDFD11-33A6-4B92-B2B7-AF05DA79D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sp>
        <p:nvSpPr>
          <p:cNvPr id="31" name="Rectangle 30">
            <a:extLst>
              <a:ext uri="{FF2B5EF4-FFF2-40B4-BE49-F238E27FC236}">
                <a16:creationId xmlns:a16="http://schemas.microsoft.com/office/drawing/2014/main" id="{878A7289-FFCD-49E9-BC0E-A18E18148AFB}"/>
              </a:ext>
            </a:extLst>
          </p:cNvPr>
          <p:cNvSpPr/>
          <p:nvPr/>
        </p:nvSpPr>
        <p:spPr>
          <a:xfrm>
            <a:off x="1845516" y="1423555"/>
            <a:ext cx="3014480" cy="646331"/>
          </a:xfrm>
          <a:prstGeom prst="rect">
            <a:avLst/>
          </a:prstGeom>
        </p:spPr>
        <p:txBody>
          <a:bodyPr wrap="none">
            <a:spAutoFit/>
          </a:bodyPr>
          <a:lstStyle/>
          <a:p>
            <a:pPr algn="r"/>
            <a:r>
              <a:rPr lang="en-US" sz="3600" b="1" dirty="0">
                <a:solidFill>
                  <a:schemeClr val="bg1"/>
                </a:solidFill>
                <a:latin typeface="Garamond" panose="02020404030301010803" pitchFamily="18" charset="0"/>
              </a:rPr>
              <a:t>Jochen Sautter</a:t>
            </a:r>
            <a:endParaRPr lang="id-ID" sz="3600" b="1" dirty="0">
              <a:solidFill>
                <a:schemeClr val="bg1"/>
              </a:solidFill>
              <a:latin typeface="Garamond" panose="02020404030301010803" pitchFamily="18" charset="0"/>
            </a:endParaRPr>
          </a:p>
        </p:txBody>
      </p:sp>
      <p:pic>
        <p:nvPicPr>
          <p:cNvPr id="54" name="Picture 53">
            <a:extLst>
              <a:ext uri="{FF2B5EF4-FFF2-40B4-BE49-F238E27FC236}">
                <a16:creationId xmlns:a16="http://schemas.microsoft.com/office/drawing/2014/main" id="{CF473CAF-C292-423B-BB00-D2513FF73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336" y="2857500"/>
            <a:ext cx="4578660" cy="3608155"/>
          </a:xfrm>
          <a:prstGeom prst="rect">
            <a:avLst/>
          </a:prstGeom>
        </p:spPr>
      </p:pic>
      <p:sp>
        <p:nvSpPr>
          <p:cNvPr id="69" name="Rectangle 68">
            <a:extLst>
              <a:ext uri="{FF2B5EF4-FFF2-40B4-BE49-F238E27FC236}">
                <a16:creationId xmlns:a16="http://schemas.microsoft.com/office/drawing/2014/main" id="{BA4D2855-3878-484E-9112-512FC34E223A}"/>
              </a:ext>
            </a:extLst>
          </p:cNvPr>
          <p:cNvSpPr/>
          <p:nvPr/>
        </p:nvSpPr>
        <p:spPr>
          <a:xfrm>
            <a:off x="444139" y="3027147"/>
            <a:ext cx="4254861" cy="3231654"/>
          </a:xfrm>
          <a:prstGeom prst="rect">
            <a:avLst/>
          </a:prstGeom>
        </p:spPr>
        <p:txBody>
          <a:bodyPr wrap="square">
            <a:spAutoFit/>
          </a:bodyPr>
          <a:lstStyle/>
          <a:p>
            <a:pPr algn="just"/>
            <a:r>
              <a:rPr lang="en-US" sz="1200" dirty="0">
                <a:solidFill>
                  <a:schemeClr val="bg1"/>
                </a:solidFill>
              </a:rPr>
              <a:t>Jochen Sautter arrived in Indonesia in 1997 to establish and manage the business facilitator 'German Centre for Industry and Trade' and had been its Managing Director until April 2013. Then he hosted over 160 corporations, supported their endeavors of developing business to be successful and turned the German Centre into a key-contact-point of entrepreneurs engaging in all sorts of Indonesia's business sectors. </a:t>
            </a:r>
          </a:p>
          <a:p>
            <a:pPr algn="just"/>
            <a:endParaRPr lang="en-US" sz="1200" dirty="0">
              <a:solidFill>
                <a:schemeClr val="bg1"/>
              </a:solidFill>
            </a:endParaRPr>
          </a:p>
          <a:p>
            <a:pPr algn="just"/>
            <a:r>
              <a:rPr lang="en-US" sz="1200" dirty="0">
                <a:solidFill>
                  <a:schemeClr val="bg1"/>
                </a:solidFill>
              </a:rPr>
              <a:t>Shortly into the new millennium he served in addition as a Member of the Board of EKONID, was Vice Chairman of EuroCham in Indonesia and implemented some children-oriented tsunami relief projects in Aceh.</a:t>
            </a:r>
          </a:p>
          <a:p>
            <a:pPr algn="just"/>
            <a:endParaRPr lang="de-DE" sz="1200" dirty="0">
              <a:solidFill>
                <a:schemeClr val="bg1"/>
              </a:solidFill>
            </a:endParaRPr>
          </a:p>
          <a:p>
            <a:pPr algn="just"/>
            <a:r>
              <a:rPr lang="de-DE" sz="1200" dirty="0">
                <a:solidFill>
                  <a:schemeClr val="bg1"/>
                </a:solidFill>
              </a:rPr>
              <a:t>Jochen Sautter was Co-Founder of PRIME Consultancy in 2011 and had been President Director between 2013 and 2025. His management expertise is broad with special focuses on incubation, property and business development challenges. </a:t>
            </a:r>
            <a:endParaRPr lang="en-US" sz="1200" dirty="0">
              <a:solidFill>
                <a:schemeClr val="bg1"/>
              </a:solidFill>
            </a:endParaRPr>
          </a:p>
        </p:txBody>
      </p:sp>
      <p:sp>
        <p:nvSpPr>
          <p:cNvPr id="19" name="Rectangle 18">
            <a:extLst>
              <a:ext uri="{FF2B5EF4-FFF2-40B4-BE49-F238E27FC236}">
                <a16:creationId xmlns:a16="http://schemas.microsoft.com/office/drawing/2014/main" id="{98EF1336-0B4A-439F-9B5A-8654E96C1A10}"/>
              </a:ext>
            </a:extLst>
          </p:cNvPr>
          <p:cNvSpPr/>
          <p:nvPr/>
        </p:nvSpPr>
        <p:spPr>
          <a:xfrm>
            <a:off x="1845516" y="2063382"/>
            <a:ext cx="3183684" cy="584775"/>
          </a:xfrm>
          <a:prstGeom prst="rect">
            <a:avLst/>
          </a:prstGeom>
        </p:spPr>
        <p:txBody>
          <a:bodyPr wrap="square">
            <a:spAutoFit/>
          </a:bodyPr>
          <a:lstStyle/>
          <a:p>
            <a:r>
              <a:rPr lang="en-US" sz="1600" i="1" dirty="0">
                <a:solidFill>
                  <a:schemeClr val="bg1"/>
                </a:solidFill>
              </a:rPr>
              <a:t>Business incubator, Generalist on Management &amp; Property Specialist.</a:t>
            </a:r>
            <a:endParaRPr lang="id-ID" sz="1600" i="1" dirty="0">
              <a:solidFill>
                <a:schemeClr val="bg1"/>
              </a:solidFill>
            </a:endParaRPr>
          </a:p>
        </p:txBody>
      </p:sp>
      <p:pic>
        <p:nvPicPr>
          <p:cNvPr id="3074" name="Picture 2" descr="Jochen Sau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336" y="1416307"/>
            <a:ext cx="1338865" cy="13388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4" name="Picture 23" descr="A close up of a logo&#10;&#10;Description automatically generated">
            <a:extLst>
              <a:ext uri="{FF2B5EF4-FFF2-40B4-BE49-F238E27FC236}">
                <a16:creationId xmlns:a16="http://schemas.microsoft.com/office/drawing/2014/main" id="{4B910E05-E284-417D-9D78-704F0A96F3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26" name="Rectangle 25">
            <a:extLst>
              <a:ext uri="{FF2B5EF4-FFF2-40B4-BE49-F238E27FC236}">
                <a16:creationId xmlns:a16="http://schemas.microsoft.com/office/drawing/2014/main" id="{AF52A3F2-39AC-4095-A781-7ABA3B337167}"/>
              </a:ext>
            </a:extLst>
          </p:cNvPr>
          <p:cNvSpPr/>
          <p:nvPr/>
        </p:nvSpPr>
        <p:spPr>
          <a:xfrm>
            <a:off x="1160672" y="309827"/>
            <a:ext cx="2666114" cy="461665"/>
          </a:xfrm>
          <a:prstGeom prst="rect">
            <a:avLst/>
          </a:prstGeom>
        </p:spPr>
        <p:txBody>
          <a:bodyPr wrap="none">
            <a:spAutoFit/>
          </a:bodyPr>
          <a:lstStyle/>
          <a:p>
            <a:r>
              <a:rPr lang="en-US" sz="2400" b="1" dirty="0">
                <a:solidFill>
                  <a:schemeClr val="bg1"/>
                </a:solidFill>
                <a:latin typeface="Garamond" panose="02020404030301010803" pitchFamily="18" charset="0"/>
              </a:rPr>
              <a:t>Behind the Scenes.</a:t>
            </a:r>
            <a:endParaRPr lang="id-ID" sz="2400" b="1" dirty="0">
              <a:solidFill>
                <a:schemeClr val="bg1"/>
              </a:solidFill>
              <a:latin typeface="Garamond" panose="02020404030301010803" pitchFamily="18" charset="0"/>
            </a:endParaRPr>
          </a:p>
        </p:txBody>
      </p:sp>
      <p:sp>
        <p:nvSpPr>
          <p:cNvPr id="13" name="Rectangle 12">
            <a:extLst>
              <a:ext uri="{FF2B5EF4-FFF2-40B4-BE49-F238E27FC236}">
                <a16:creationId xmlns:a16="http://schemas.microsoft.com/office/drawing/2014/main" id="{741B92E6-76C1-4182-A583-91C5ED268E44}"/>
              </a:ext>
            </a:extLst>
          </p:cNvPr>
          <p:cNvSpPr/>
          <p:nvPr/>
        </p:nvSpPr>
        <p:spPr>
          <a:xfrm>
            <a:off x="5627686" y="1406796"/>
            <a:ext cx="6126480" cy="5386090"/>
          </a:xfrm>
          <a:prstGeom prst="rect">
            <a:avLst/>
          </a:prstGeom>
        </p:spPr>
        <p:txBody>
          <a:bodyPr wrap="square">
            <a:spAutoFit/>
          </a:bodyPr>
          <a:lstStyle/>
          <a:p>
            <a:pPr algn="ctr">
              <a:tabLst>
                <a:tab pos="1549400" algn="l"/>
              </a:tabLst>
            </a:pPr>
            <a:r>
              <a:rPr lang="en-GB" sz="3200" b="1" dirty="0">
                <a:solidFill>
                  <a:srgbClr val="5E1D2B"/>
                </a:solidFill>
                <a:latin typeface="Garamond" panose="02020404030301010803" pitchFamily="18" charset="0"/>
              </a:rPr>
              <a:t>Curriculum Vitae</a:t>
            </a:r>
          </a:p>
          <a:p>
            <a:pPr>
              <a:tabLst>
                <a:tab pos="1828800" algn="l"/>
              </a:tabLst>
            </a:pPr>
            <a:endParaRPr lang="en-GB"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8/2013 – present:	</a:t>
            </a:r>
            <a:r>
              <a:rPr lang="en-GB" sz="1200" b="1" dirty="0">
                <a:solidFill>
                  <a:schemeClr val="tx1">
                    <a:lumMod val="65000"/>
                    <a:lumOff val="35000"/>
                  </a:schemeClr>
                </a:solidFill>
              </a:rPr>
              <a:t>PT PRIME Consultancy</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Position:		President Commissioner and Owner (July 2025 onward)</a:t>
            </a:r>
          </a:p>
          <a:p>
            <a:pPr>
              <a:tabLst>
                <a:tab pos="1597025" algn="l"/>
              </a:tabLst>
            </a:pPr>
            <a:r>
              <a:rPr lang="en-GB" sz="1200" dirty="0">
                <a:solidFill>
                  <a:schemeClr val="tx1">
                    <a:lumMod val="65000"/>
                    <a:lumOff val="35000"/>
                  </a:schemeClr>
                </a:solidFill>
              </a:rPr>
              <a:t>		Co-Founder &amp; President Director (2013 to 2025)</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Type of business: 	</a:t>
            </a:r>
            <a:r>
              <a:rPr lang="id-ID" sz="1200" dirty="0">
                <a:solidFill>
                  <a:schemeClr val="tx1">
                    <a:lumMod val="65000"/>
                    <a:lumOff val="35000"/>
                  </a:schemeClr>
                </a:solidFill>
              </a:rPr>
              <a:t>	</a:t>
            </a:r>
            <a:r>
              <a:rPr lang="en-GB" sz="1200" dirty="0">
                <a:solidFill>
                  <a:schemeClr val="tx1">
                    <a:lumMod val="65000"/>
                    <a:lumOff val="35000"/>
                  </a:schemeClr>
                </a:solidFill>
              </a:rPr>
              <a:t>Advisory for Market Entry, Human Resources Development </a:t>
            </a:r>
          </a:p>
          <a:p>
            <a:pPr>
              <a:tabLst>
                <a:tab pos="1597025" algn="l"/>
              </a:tabLst>
            </a:pPr>
            <a:r>
              <a:rPr lang="en-GB" sz="1200" dirty="0">
                <a:solidFill>
                  <a:schemeClr val="tx1">
                    <a:lumMod val="65000"/>
                    <a:lumOff val="35000"/>
                  </a:schemeClr>
                </a:solidFill>
              </a:rPr>
              <a:t>		Property development, management and brokerage; </a:t>
            </a:r>
          </a:p>
          <a:p>
            <a:pPr>
              <a:tabLst>
                <a:tab pos="1597025" algn="l"/>
              </a:tabLst>
            </a:pPr>
            <a:r>
              <a:rPr lang="en-GB" sz="1200" dirty="0">
                <a:solidFill>
                  <a:schemeClr val="tx1">
                    <a:lumMod val="65000"/>
                    <a:lumOff val="35000"/>
                  </a:schemeClr>
                </a:solidFill>
              </a:rPr>
              <a:t>		</a:t>
            </a:r>
          </a:p>
          <a:p>
            <a:pPr>
              <a:tabLst>
                <a:tab pos="1597025" algn="l"/>
              </a:tabLst>
            </a:pPr>
            <a:r>
              <a:rPr lang="en-GB" sz="1200" dirty="0">
                <a:solidFill>
                  <a:schemeClr val="tx1">
                    <a:lumMod val="65000"/>
                    <a:lumOff val="35000"/>
                  </a:schemeClr>
                </a:solidFill>
              </a:rPr>
              <a:t>3/1997 – 4/2013:	</a:t>
            </a:r>
            <a:r>
              <a:rPr lang="en-GB" sz="1200" b="1" dirty="0">
                <a:solidFill>
                  <a:schemeClr val="tx1">
                    <a:lumMod val="65000"/>
                    <a:lumOff val="35000"/>
                  </a:schemeClr>
                </a:solidFill>
              </a:rPr>
              <a:t>PT German Centre Indonesia </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Position:		President Director </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Type of business:	 	Business Incubator for  German SMEs by L-Bank</a:t>
            </a:r>
          </a:p>
          <a:p>
            <a:pPr>
              <a:tabLst>
                <a:tab pos="1597025" algn="l"/>
              </a:tabLst>
            </a:pPr>
            <a:endParaRPr lang="en-GB"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3/2010 – 3/2013:	</a:t>
            </a:r>
            <a:r>
              <a:rPr lang="en-US" sz="1200" b="1" dirty="0">
                <a:solidFill>
                  <a:schemeClr val="tx1">
                    <a:lumMod val="65000"/>
                    <a:lumOff val="35000"/>
                  </a:schemeClr>
                </a:solidFill>
              </a:rPr>
              <a:t>EuroCham Indonesia</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Position:		Vice Chairman</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Type of business: 	   	European Business Chamber of Commerce Indonesia</a:t>
            </a:r>
          </a:p>
          <a:p>
            <a:pPr>
              <a:tabLst>
                <a:tab pos="1597025" algn="l"/>
              </a:tabLst>
            </a:pPr>
            <a:endParaRPr lang="en-GB"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8/2004 – 5/2006:	</a:t>
            </a:r>
            <a:r>
              <a:rPr lang="en-US" sz="1200" b="1" dirty="0">
                <a:solidFill>
                  <a:schemeClr val="tx1">
                    <a:lumMod val="65000"/>
                    <a:lumOff val="35000"/>
                  </a:schemeClr>
                </a:solidFill>
              </a:rPr>
              <a:t>EKONID</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Position:		Member of the Board</a:t>
            </a:r>
          </a:p>
          <a:p>
            <a:pPr>
              <a:tabLst>
                <a:tab pos="1597025" algn="l"/>
              </a:tabLst>
            </a:pPr>
            <a:r>
              <a:rPr lang="en-GB" sz="1200" dirty="0">
                <a:solidFill>
                  <a:schemeClr val="tx1">
                    <a:lumMod val="65000"/>
                    <a:lumOff val="35000"/>
                  </a:schemeClr>
                </a:solidFill>
              </a:rPr>
              <a:t>Type of business: 	   	German-Indonesian Chamber of Industry and Commerce</a:t>
            </a:r>
          </a:p>
          <a:p>
            <a:pPr>
              <a:tabLst>
                <a:tab pos="1597025" algn="l"/>
              </a:tabLst>
            </a:pPr>
            <a:endParaRPr lang="en-GB"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3/1995 – 2/1997:	</a:t>
            </a:r>
            <a:r>
              <a:rPr lang="en-GB" sz="1200" b="1" dirty="0">
                <a:solidFill>
                  <a:schemeClr val="tx1">
                    <a:lumMod val="65000"/>
                    <a:lumOff val="35000"/>
                  </a:schemeClr>
                </a:solidFill>
              </a:rPr>
              <a:t>L-Bank </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Position:		Project Management / Assistant to the Board of Directors</a:t>
            </a:r>
            <a:endParaRPr lang="en-US"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Type of business:	 	Development Bank of State Baden-Württemberg</a:t>
            </a:r>
          </a:p>
          <a:p>
            <a:pPr>
              <a:tabLst>
                <a:tab pos="1597025" algn="l"/>
              </a:tabLst>
            </a:pPr>
            <a:endParaRPr lang="en-GB" sz="1200" dirty="0">
              <a:solidFill>
                <a:schemeClr val="tx1">
                  <a:lumMod val="65000"/>
                  <a:lumOff val="35000"/>
                </a:schemeClr>
              </a:solidFill>
            </a:endParaRPr>
          </a:p>
          <a:p>
            <a:pPr>
              <a:tabLst>
                <a:tab pos="1597025" algn="l"/>
              </a:tabLst>
            </a:pPr>
            <a:r>
              <a:rPr lang="en-GB" sz="1200" dirty="0">
                <a:solidFill>
                  <a:schemeClr val="tx1">
                    <a:lumMod val="65000"/>
                    <a:lumOff val="35000"/>
                  </a:schemeClr>
                </a:solidFill>
              </a:rPr>
              <a:t>10/1988 – 5/1994: 	</a:t>
            </a:r>
            <a:r>
              <a:rPr lang="en-GB" sz="1200" b="1" dirty="0">
                <a:solidFill>
                  <a:schemeClr val="tx1">
                    <a:lumMod val="65000"/>
                    <a:lumOff val="35000"/>
                  </a:schemeClr>
                </a:solidFill>
              </a:rPr>
              <a:t>University of Mannheim </a:t>
            </a:r>
          </a:p>
          <a:p>
            <a:pPr>
              <a:tabLst>
                <a:tab pos="1597025" algn="l"/>
              </a:tabLst>
            </a:pPr>
            <a:r>
              <a:rPr lang="en-GB" sz="1200" dirty="0">
                <a:solidFill>
                  <a:schemeClr val="tx1">
                    <a:lumMod val="65000"/>
                    <a:lumOff val="35000"/>
                  </a:schemeClr>
                </a:solidFill>
              </a:rPr>
              <a:t>		</a:t>
            </a:r>
            <a:r>
              <a:rPr lang="en-GB" sz="1200" b="1" dirty="0">
                <a:solidFill>
                  <a:schemeClr val="tx1">
                    <a:lumMod val="65000"/>
                    <a:lumOff val="35000"/>
                  </a:schemeClr>
                </a:solidFill>
              </a:rPr>
              <a:t>Diploma in Business Administration </a:t>
            </a:r>
            <a:r>
              <a:rPr lang="en-GB" sz="1200" dirty="0">
                <a:solidFill>
                  <a:schemeClr val="tx1">
                    <a:lumMod val="65000"/>
                    <a:lumOff val="35000"/>
                  </a:schemeClr>
                </a:solidFill>
              </a:rPr>
              <a:t>(</a:t>
            </a:r>
            <a:r>
              <a:rPr lang="en-GB" sz="1200" dirty="0" err="1">
                <a:solidFill>
                  <a:schemeClr val="tx1">
                    <a:lumMod val="65000"/>
                    <a:lumOff val="35000"/>
                  </a:schemeClr>
                </a:solidFill>
              </a:rPr>
              <a:t>Diplom</a:t>
            </a:r>
            <a:r>
              <a:rPr lang="en-GB" sz="1200" dirty="0">
                <a:solidFill>
                  <a:schemeClr val="tx1">
                    <a:lumMod val="65000"/>
                    <a:lumOff val="35000"/>
                  </a:schemeClr>
                </a:solidFill>
              </a:rPr>
              <a:t>-Kaufmann) </a:t>
            </a:r>
            <a:endParaRPr lang="en-US" sz="1200" dirty="0">
              <a:solidFill>
                <a:schemeClr val="tx1">
                  <a:lumMod val="65000"/>
                  <a:lumOff val="35000"/>
                </a:schemeClr>
              </a:solidFill>
            </a:endParaRPr>
          </a:p>
          <a:p>
            <a:pPr>
              <a:tabLst>
                <a:tab pos="1597025" algn="l"/>
              </a:tabLst>
            </a:pPr>
            <a:endParaRPr lang="en-US" sz="1200" dirty="0">
              <a:solidFill>
                <a:schemeClr val="tx1">
                  <a:lumMod val="65000"/>
                  <a:lumOff val="35000"/>
                </a:schemeClr>
              </a:solidFill>
            </a:endParaRPr>
          </a:p>
        </p:txBody>
      </p:sp>
    </p:spTree>
    <p:extLst>
      <p:ext uri="{BB962C8B-B14F-4D97-AF65-F5344CB8AC3E}">
        <p14:creationId xmlns:p14="http://schemas.microsoft.com/office/powerpoint/2010/main" val="543425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E49DA-7071-4CC2-B98F-E51D2B6DC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9" name="Picture 8">
            <a:extLst>
              <a:ext uri="{FF2B5EF4-FFF2-40B4-BE49-F238E27FC236}">
                <a16:creationId xmlns:a16="http://schemas.microsoft.com/office/drawing/2014/main" id="{C819D5EC-065B-4B0A-A7BD-D079A5CE05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27"/>
            <a:ext cx="12192000" cy="6854573"/>
          </a:xfrm>
          <a:prstGeom prst="rect">
            <a:avLst/>
          </a:prstGeom>
        </p:spPr>
      </p:pic>
      <p:pic>
        <p:nvPicPr>
          <p:cNvPr id="10" name="Picture 9">
            <a:extLst>
              <a:ext uri="{FF2B5EF4-FFF2-40B4-BE49-F238E27FC236}">
                <a16:creationId xmlns:a16="http://schemas.microsoft.com/office/drawing/2014/main" id="{1B1B6573-45FB-423A-B626-2E1DD7647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3538" y="1732800"/>
            <a:ext cx="2322992" cy="2010937"/>
          </a:xfrm>
          <a:prstGeom prst="rect">
            <a:avLst/>
          </a:prstGeom>
        </p:spPr>
      </p:pic>
      <p:pic>
        <p:nvPicPr>
          <p:cNvPr id="15" name="Picture 14">
            <a:extLst>
              <a:ext uri="{FF2B5EF4-FFF2-40B4-BE49-F238E27FC236}">
                <a16:creationId xmlns:a16="http://schemas.microsoft.com/office/drawing/2014/main" id="{84CB0CB8-AA1A-4FAF-B7C6-393B9E7C3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7368" y="1649480"/>
            <a:ext cx="2673101" cy="3121158"/>
          </a:xfrm>
          <a:prstGeom prst="rect">
            <a:avLst/>
          </a:prstGeom>
        </p:spPr>
      </p:pic>
      <p:sp>
        <p:nvSpPr>
          <p:cNvPr id="3" name="Rectangle 2">
            <a:extLst>
              <a:ext uri="{FF2B5EF4-FFF2-40B4-BE49-F238E27FC236}">
                <a16:creationId xmlns:a16="http://schemas.microsoft.com/office/drawing/2014/main" id="{F12C2059-2171-4E39-9197-EC2FBD23BA45}"/>
              </a:ext>
            </a:extLst>
          </p:cNvPr>
          <p:cNvSpPr/>
          <p:nvPr/>
        </p:nvSpPr>
        <p:spPr>
          <a:xfrm>
            <a:off x="-45720" y="4431538"/>
            <a:ext cx="8229600" cy="1893062"/>
          </a:xfrm>
          <a:custGeom>
            <a:avLst/>
            <a:gdLst>
              <a:gd name="connsiteX0" fmla="*/ 0 w 7360920"/>
              <a:gd name="connsiteY0" fmla="*/ 0 h 1862582"/>
              <a:gd name="connsiteX1" fmla="*/ 7360920 w 7360920"/>
              <a:gd name="connsiteY1" fmla="*/ 0 h 1862582"/>
              <a:gd name="connsiteX2" fmla="*/ 7360920 w 7360920"/>
              <a:gd name="connsiteY2" fmla="*/ 1862582 h 1862582"/>
              <a:gd name="connsiteX3" fmla="*/ 0 w 7360920"/>
              <a:gd name="connsiteY3" fmla="*/ 1862582 h 1862582"/>
              <a:gd name="connsiteX4" fmla="*/ 0 w 7360920"/>
              <a:gd name="connsiteY4" fmla="*/ 0 h 1862582"/>
              <a:gd name="connsiteX0" fmla="*/ 0 w 8138160"/>
              <a:gd name="connsiteY0" fmla="*/ 15240 h 1877822"/>
              <a:gd name="connsiteX1" fmla="*/ 8138160 w 8138160"/>
              <a:gd name="connsiteY1" fmla="*/ 0 h 1877822"/>
              <a:gd name="connsiteX2" fmla="*/ 7360920 w 8138160"/>
              <a:gd name="connsiteY2" fmla="*/ 1877822 h 1877822"/>
              <a:gd name="connsiteX3" fmla="*/ 0 w 8138160"/>
              <a:gd name="connsiteY3" fmla="*/ 1877822 h 1877822"/>
              <a:gd name="connsiteX4" fmla="*/ 0 w 8138160"/>
              <a:gd name="connsiteY4" fmla="*/ 15240 h 1877822"/>
              <a:gd name="connsiteX0" fmla="*/ 0 w 8138160"/>
              <a:gd name="connsiteY0" fmla="*/ 15240 h 1877822"/>
              <a:gd name="connsiteX1" fmla="*/ 8138160 w 8138160"/>
              <a:gd name="connsiteY1" fmla="*/ 0 h 1877822"/>
              <a:gd name="connsiteX2" fmla="*/ 6690360 w 8138160"/>
              <a:gd name="connsiteY2" fmla="*/ 1877822 h 1877822"/>
              <a:gd name="connsiteX3" fmla="*/ 0 w 8138160"/>
              <a:gd name="connsiteY3" fmla="*/ 1877822 h 1877822"/>
              <a:gd name="connsiteX4" fmla="*/ 0 w 8138160"/>
              <a:gd name="connsiteY4" fmla="*/ 15240 h 1877822"/>
              <a:gd name="connsiteX0" fmla="*/ 0 w 8138160"/>
              <a:gd name="connsiteY0" fmla="*/ 15240 h 1877822"/>
              <a:gd name="connsiteX1" fmla="*/ 8138160 w 8138160"/>
              <a:gd name="connsiteY1" fmla="*/ 0 h 1877822"/>
              <a:gd name="connsiteX2" fmla="*/ 6690360 w 8138160"/>
              <a:gd name="connsiteY2" fmla="*/ 1877822 h 1877822"/>
              <a:gd name="connsiteX3" fmla="*/ 0 w 8138160"/>
              <a:gd name="connsiteY3" fmla="*/ 1877822 h 1877822"/>
              <a:gd name="connsiteX4" fmla="*/ 0 w 8138160"/>
              <a:gd name="connsiteY4" fmla="*/ 15240 h 1877822"/>
              <a:gd name="connsiteX0" fmla="*/ 0 w 8183880"/>
              <a:gd name="connsiteY0" fmla="*/ 30480 h 1893062"/>
              <a:gd name="connsiteX1" fmla="*/ 8183880 w 8183880"/>
              <a:gd name="connsiteY1" fmla="*/ 0 h 1893062"/>
              <a:gd name="connsiteX2" fmla="*/ 6690360 w 8183880"/>
              <a:gd name="connsiteY2" fmla="*/ 1893062 h 1893062"/>
              <a:gd name="connsiteX3" fmla="*/ 0 w 8183880"/>
              <a:gd name="connsiteY3" fmla="*/ 1893062 h 1893062"/>
              <a:gd name="connsiteX4" fmla="*/ 0 w 8183880"/>
              <a:gd name="connsiteY4" fmla="*/ 30480 h 1893062"/>
              <a:gd name="connsiteX0" fmla="*/ 0 w 8229600"/>
              <a:gd name="connsiteY0" fmla="*/ 30480 h 1893062"/>
              <a:gd name="connsiteX1" fmla="*/ 8229600 w 8229600"/>
              <a:gd name="connsiteY1" fmla="*/ 0 h 1893062"/>
              <a:gd name="connsiteX2" fmla="*/ 6690360 w 8229600"/>
              <a:gd name="connsiteY2" fmla="*/ 1893062 h 1893062"/>
              <a:gd name="connsiteX3" fmla="*/ 0 w 8229600"/>
              <a:gd name="connsiteY3" fmla="*/ 1893062 h 1893062"/>
              <a:gd name="connsiteX4" fmla="*/ 0 w 8229600"/>
              <a:gd name="connsiteY4" fmla="*/ 30480 h 189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1893062">
                <a:moveTo>
                  <a:pt x="0" y="30480"/>
                </a:moveTo>
                <a:lnTo>
                  <a:pt x="8229600" y="0"/>
                </a:lnTo>
                <a:lnTo>
                  <a:pt x="6690360" y="1893062"/>
                </a:lnTo>
                <a:lnTo>
                  <a:pt x="0" y="1893062"/>
                </a:lnTo>
                <a:lnTo>
                  <a:pt x="0" y="30480"/>
                </a:lnTo>
                <a:close/>
              </a:path>
            </a:pathLst>
          </a:custGeom>
          <a:solidFill>
            <a:srgbClr val="5E1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a:extLst>
              <a:ext uri="{FF2B5EF4-FFF2-40B4-BE49-F238E27FC236}">
                <a16:creationId xmlns:a16="http://schemas.microsoft.com/office/drawing/2014/main" id="{CA78E847-91E6-4332-80C6-ADC311569925}"/>
              </a:ext>
            </a:extLst>
          </p:cNvPr>
          <p:cNvSpPr txBox="1"/>
          <p:nvPr/>
        </p:nvSpPr>
        <p:spPr>
          <a:xfrm>
            <a:off x="257577" y="4490234"/>
            <a:ext cx="4561249" cy="1754326"/>
          </a:xfrm>
          <a:prstGeom prst="rect">
            <a:avLst/>
          </a:prstGeom>
          <a:noFill/>
        </p:spPr>
        <p:txBody>
          <a:bodyPr wrap="none" rtlCol="0">
            <a:spAutoFit/>
          </a:bodyPr>
          <a:lstStyle/>
          <a:p>
            <a:pPr>
              <a:lnSpc>
                <a:spcPct val="150000"/>
              </a:lnSpc>
            </a:pPr>
            <a:r>
              <a:rPr lang="en-US" sz="2400" b="1" dirty="0">
                <a:solidFill>
                  <a:schemeClr val="bg1"/>
                </a:solidFill>
                <a:latin typeface="Garamond" panose="02020404030301010803" pitchFamily="18" charset="0"/>
              </a:rPr>
              <a:t>www.prime-consultancy.com</a:t>
            </a:r>
          </a:p>
          <a:p>
            <a:pPr>
              <a:lnSpc>
                <a:spcPct val="150000"/>
              </a:lnSpc>
            </a:pPr>
            <a:r>
              <a:rPr lang="en-US" sz="2400" dirty="0">
                <a:solidFill>
                  <a:schemeClr val="bg1"/>
                </a:solidFill>
                <a:latin typeface="Garamond" panose="02020404030301010803" pitchFamily="18" charset="0"/>
              </a:rPr>
              <a:t>Email: info@prime-consultancy.com</a:t>
            </a:r>
          </a:p>
          <a:p>
            <a:pPr>
              <a:lnSpc>
                <a:spcPct val="150000"/>
              </a:lnSpc>
            </a:pPr>
            <a:r>
              <a:rPr lang="en-US" sz="2400" dirty="0">
                <a:solidFill>
                  <a:schemeClr val="bg1"/>
                </a:solidFill>
                <a:latin typeface="Garamond" panose="02020404030301010803" pitchFamily="18" charset="0"/>
              </a:rPr>
              <a:t>Phone: (+62) (21) 2276 7137</a:t>
            </a:r>
            <a:endParaRPr lang="id-ID" sz="24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848897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view of a city&#10;&#10;Description automatically generated">
            <a:extLst>
              <a:ext uri="{FF2B5EF4-FFF2-40B4-BE49-F238E27FC236}">
                <a16:creationId xmlns:a16="http://schemas.microsoft.com/office/drawing/2014/main" id="{8B2A7B5D-2523-4B0E-BCFE-4C53A530EF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793" t="14717" r="12833" b="1537"/>
          <a:stretch/>
        </p:blipFill>
        <p:spPr>
          <a:xfrm>
            <a:off x="11561" y="0"/>
            <a:ext cx="6094750" cy="6879692"/>
          </a:xfrm>
          <a:custGeom>
            <a:avLst/>
            <a:gdLst>
              <a:gd name="connsiteX0" fmla="*/ 0 w 6615611"/>
              <a:gd name="connsiteY0" fmla="*/ 0 h 6879692"/>
              <a:gd name="connsiteX1" fmla="*/ 5094345 w 6615611"/>
              <a:gd name="connsiteY1" fmla="*/ 0 h 6879692"/>
              <a:gd name="connsiteX2" fmla="*/ 6606975 w 6615611"/>
              <a:gd name="connsiteY2" fmla="*/ 6871713 h 6879692"/>
              <a:gd name="connsiteX3" fmla="*/ 6615611 w 6615611"/>
              <a:gd name="connsiteY3" fmla="*/ 6871713 h 6879692"/>
              <a:gd name="connsiteX4" fmla="*/ 6615611 w 6615611"/>
              <a:gd name="connsiteY4" fmla="*/ 6879692 h 6879692"/>
              <a:gd name="connsiteX5" fmla="*/ 0 w 6615611"/>
              <a:gd name="connsiteY5" fmla="*/ 6879692 h 68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5611" h="6879692">
                <a:moveTo>
                  <a:pt x="0" y="0"/>
                </a:moveTo>
                <a:lnTo>
                  <a:pt x="5094345" y="0"/>
                </a:lnTo>
                <a:lnTo>
                  <a:pt x="6606975" y="6871713"/>
                </a:lnTo>
                <a:lnTo>
                  <a:pt x="6615611" y="6871713"/>
                </a:lnTo>
                <a:lnTo>
                  <a:pt x="6615611" y="6879692"/>
                </a:lnTo>
                <a:lnTo>
                  <a:pt x="0" y="6879692"/>
                </a:lnTo>
                <a:close/>
              </a:path>
            </a:pathLst>
          </a:custGeom>
        </p:spPr>
      </p:pic>
      <p:sp>
        <p:nvSpPr>
          <p:cNvPr id="31" name="Rectangle 30">
            <a:extLst>
              <a:ext uri="{FF2B5EF4-FFF2-40B4-BE49-F238E27FC236}">
                <a16:creationId xmlns:a16="http://schemas.microsoft.com/office/drawing/2014/main" id="{4D259D10-B8B2-48DA-BAFD-7E42EBD4C49D}"/>
              </a:ext>
            </a:extLst>
          </p:cNvPr>
          <p:cNvSpPr/>
          <p:nvPr/>
        </p:nvSpPr>
        <p:spPr>
          <a:xfrm>
            <a:off x="6558454" y="2045771"/>
            <a:ext cx="5265687" cy="4462760"/>
          </a:xfrm>
          <a:custGeom>
            <a:avLst/>
            <a:gdLst>
              <a:gd name="connsiteX0" fmla="*/ 0 w 5711132"/>
              <a:gd name="connsiteY0" fmla="*/ 0 h 3970318"/>
              <a:gd name="connsiteX1" fmla="*/ 5711132 w 5711132"/>
              <a:gd name="connsiteY1" fmla="*/ 0 h 3970318"/>
              <a:gd name="connsiteX2" fmla="*/ 5711132 w 5711132"/>
              <a:gd name="connsiteY2" fmla="*/ 3970318 h 3970318"/>
              <a:gd name="connsiteX3" fmla="*/ 0 w 5711132"/>
              <a:gd name="connsiteY3" fmla="*/ 3970318 h 3970318"/>
              <a:gd name="connsiteX4" fmla="*/ 0 w 5711132"/>
              <a:gd name="connsiteY4" fmla="*/ 0 h 3970318"/>
              <a:gd name="connsiteX0" fmla="*/ 0 w 5711132"/>
              <a:gd name="connsiteY0" fmla="*/ 0 h 3970318"/>
              <a:gd name="connsiteX1" fmla="*/ 5711132 w 5711132"/>
              <a:gd name="connsiteY1" fmla="*/ 0 h 3970318"/>
              <a:gd name="connsiteX2" fmla="*/ 5711132 w 5711132"/>
              <a:gd name="connsiteY2" fmla="*/ 3970318 h 3970318"/>
              <a:gd name="connsiteX3" fmla="*/ 746760 w 5711132"/>
              <a:gd name="connsiteY3" fmla="*/ 3970318 h 3970318"/>
              <a:gd name="connsiteX4" fmla="*/ 0 w 5711132"/>
              <a:gd name="connsiteY4" fmla="*/ 0 h 3970318"/>
              <a:gd name="connsiteX0" fmla="*/ 0 w 5863532"/>
              <a:gd name="connsiteY0" fmla="*/ 0 h 3970318"/>
              <a:gd name="connsiteX1" fmla="*/ 5863532 w 5863532"/>
              <a:gd name="connsiteY1" fmla="*/ 0 h 3970318"/>
              <a:gd name="connsiteX2" fmla="*/ 5863532 w 5863532"/>
              <a:gd name="connsiteY2" fmla="*/ 3970318 h 3970318"/>
              <a:gd name="connsiteX3" fmla="*/ 899160 w 5863532"/>
              <a:gd name="connsiteY3" fmla="*/ 3970318 h 3970318"/>
              <a:gd name="connsiteX4" fmla="*/ 0 w 5863532"/>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532" h="3970318">
                <a:moveTo>
                  <a:pt x="0" y="0"/>
                </a:moveTo>
                <a:lnTo>
                  <a:pt x="5863532" y="0"/>
                </a:lnTo>
                <a:lnTo>
                  <a:pt x="5863532" y="3970318"/>
                </a:lnTo>
                <a:lnTo>
                  <a:pt x="899160" y="3970318"/>
                </a:lnTo>
                <a:lnTo>
                  <a:pt x="0" y="0"/>
                </a:lnTo>
                <a:close/>
              </a:path>
            </a:pathLst>
          </a:custGeom>
          <a:noFill/>
        </p:spPr>
        <p:txBody>
          <a:bodyPr wrap="square">
            <a:spAutoFit/>
          </a:bodyPr>
          <a:lstStyle/>
          <a:p>
            <a:pPr>
              <a:lnSpc>
                <a:spcPct val="150000"/>
              </a:lnSpc>
              <a:tabLst>
                <a:tab pos="571500" algn="l"/>
              </a:tabLst>
            </a:pPr>
            <a:r>
              <a:rPr lang="en-US" sz="1400" b="1" dirty="0"/>
              <a:t>PRIME Consultancy is a corporate management consultant and property development specialist</a:t>
            </a:r>
            <a:r>
              <a:rPr lang="en-US" sz="1400" dirty="0"/>
              <a:t>, based in Jakarta, Indonesia’s capital and center of the most important domestic economic zone</a:t>
            </a:r>
            <a:r>
              <a:rPr lang="en-US" sz="1200" dirty="0"/>
              <a:t>. </a:t>
            </a:r>
          </a:p>
          <a:p>
            <a:pPr>
              <a:lnSpc>
                <a:spcPct val="150000"/>
              </a:lnSpc>
              <a:tabLst>
                <a:tab pos="571500" algn="l"/>
              </a:tabLst>
            </a:pPr>
            <a:endParaRPr lang="en-US" sz="1200" dirty="0">
              <a:solidFill>
                <a:schemeClr val="tx1">
                  <a:lumMod val="65000"/>
                  <a:lumOff val="35000"/>
                </a:schemeClr>
              </a:solidFill>
              <a:latin typeface="Sitka Banner" panose="02000505000000020004" pitchFamily="2" charset="0"/>
            </a:endParaRPr>
          </a:p>
          <a:p>
            <a:pPr>
              <a:lnSpc>
                <a:spcPct val="150000"/>
              </a:lnSpc>
              <a:tabLst>
                <a:tab pos="55563" algn="l"/>
              </a:tabLst>
            </a:pPr>
            <a:r>
              <a:rPr lang="en-US" sz="1400" dirty="0">
                <a:solidFill>
                  <a:schemeClr val="tx1">
                    <a:lumMod val="65000"/>
                    <a:lumOff val="35000"/>
                  </a:schemeClr>
                </a:solidFill>
              </a:rPr>
              <a:t>PRIME Consultancy, established in January 2011, is headed by </a:t>
            </a:r>
            <a:r>
              <a:rPr lang="en-US" sz="1400" b="1" dirty="0">
                <a:solidFill>
                  <a:schemeClr val="tx1">
                    <a:lumMod val="65000"/>
                    <a:lumOff val="35000"/>
                  </a:schemeClr>
                </a:solidFill>
              </a:rPr>
              <a:t>Mr. Jochen Sautter as its President Commissioner </a:t>
            </a:r>
            <a:r>
              <a:rPr lang="en-US" sz="1400" dirty="0">
                <a:solidFill>
                  <a:schemeClr val="tx1">
                    <a:lumMod val="65000"/>
                    <a:lumOff val="35000"/>
                  </a:schemeClr>
                </a:solidFill>
              </a:rPr>
              <a:t>and co-owner. His wife </a:t>
            </a:r>
            <a:r>
              <a:rPr lang="en-US" sz="1400" b="1" dirty="0">
                <a:solidFill>
                  <a:schemeClr val="tx1">
                    <a:lumMod val="65000"/>
                    <a:lumOff val="35000"/>
                  </a:schemeClr>
                </a:solidFill>
              </a:rPr>
              <a:t>Dewy </a:t>
            </a:r>
            <a:r>
              <a:rPr lang="en-US" sz="1400" b="1" dirty="0" err="1">
                <a:solidFill>
                  <a:schemeClr val="tx1">
                    <a:lumMod val="65000"/>
                    <a:lumOff val="35000"/>
                  </a:schemeClr>
                </a:solidFill>
              </a:rPr>
              <a:t>Martikasari</a:t>
            </a:r>
            <a:r>
              <a:rPr lang="en-US" sz="1400" b="1" dirty="0">
                <a:solidFill>
                  <a:schemeClr val="tx1">
                    <a:lumMod val="65000"/>
                    <a:lumOff val="35000"/>
                  </a:schemeClr>
                </a:solidFill>
              </a:rPr>
              <a:t> is the current President Director</a:t>
            </a:r>
            <a:r>
              <a:rPr lang="en-US" sz="1400" dirty="0">
                <a:solidFill>
                  <a:schemeClr val="tx1">
                    <a:lumMod val="65000"/>
                    <a:lumOff val="35000"/>
                  </a:schemeClr>
                </a:solidFill>
              </a:rPr>
              <a:t>. Our extended experience and network capacities established over more than 25 years have been very helpful guiding many companies through the Indonesian business jungle successfully. Most common and our specialty is to provide </a:t>
            </a:r>
            <a:r>
              <a:rPr lang="en-US" sz="1400" b="1" dirty="0">
                <a:solidFill>
                  <a:schemeClr val="tx1">
                    <a:lumMod val="65000"/>
                    <a:lumOff val="35000"/>
                  </a:schemeClr>
                </a:solidFill>
              </a:rPr>
              <a:t>market</a:t>
            </a:r>
            <a:r>
              <a:rPr lang="en-US" sz="1400" dirty="0">
                <a:solidFill>
                  <a:schemeClr val="tx1">
                    <a:lumMod val="65000"/>
                    <a:lumOff val="35000"/>
                  </a:schemeClr>
                </a:solidFill>
              </a:rPr>
              <a:t> </a:t>
            </a:r>
            <a:r>
              <a:rPr lang="en-US" sz="1400" b="1" dirty="0">
                <a:solidFill>
                  <a:schemeClr val="tx1">
                    <a:lumMod val="65000"/>
                    <a:lumOff val="35000"/>
                  </a:schemeClr>
                </a:solidFill>
              </a:rPr>
              <a:t>research</a:t>
            </a:r>
            <a:r>
              <a:rPr lang="en-US" sz="1400" dirty="0">
                <a:solidFill>
                  <a:schemeClr val="tx1">
                    <a:lumMod val="65000"/>
                    <a:lumOff val="35000"/>
                  </a:schemeClr>
                </a:solidFill>
              </a:rPr>
              <a:t>, establish and administer </a:t>
            </a:r>
            <a:r>
              <a:rPr lang="en-US" sz="1400" b="1" dirty="0">
                <a:solidFill>
                  <a:schemeClr val="tx1">
                    <a:lumMod val="65000"/>
                    <a:lumOff val="35000"/>
                  </a:schemeClr>
                </a:solidFill>
              </a:rPr>
              <a:t>companies and representative offices</a:t>
            </a:r>
            <a:r>
              <a:rPr lang="en-US" sz="1400" dirty="0">
                <a:solidFill>
                  <a:schemeClr val="tx1">
                    <a:lumMod val="65000"/>
                    <a:lumOff val="35000"/>
                  </a:schemeClr>
                </a:solidFill>
              </a:rPr>
              <a:t>, attend to </a:t>
            </a:r>
            <a:r>
              <a:rPr lang="en-US" sz="1400" b="1" dirty="0">
                <a:solidFill>
                  <a:schemeClr val="tx1">
                    <a:lumMod val="65000"/>
                    <a:lumOff val="35000"/>
                  </a:schemeClr>
                </a:solidFill>
              </a:rPr>
              <a:t>human resource needs like recruitment </a:t>
            </a:r>
            <a:r>
              <a:rPr lang="en-US" sz="1400" dirty="0">
                <a:solidFill>
                  <a:schemeClr val="tx1">
                    <a:lumMod val="65000"/>
                    <a:lumOff val="35000"/>
                  </a:schemeClr>
                </a:solidFill>
              </a:rPr>
              <a:t>and advise on </a:t>
            </a:r>
            <a:r>
              <a:rPr lang="en-US" sz="1400" b="1" dirty="0">
                <a:solidFill>
                  <a:schemeClr val="tx1">
                    <a:lumMod val="65000"/>
                    <a:lumOff val="35000"/>
                  </a:schemeClr>
                </a:solidFill>
              </a:rPr>
              <a:t>property</a:t>
            </a:r>
            <a:r>
              <a:rPr lang="en-US" sz="1400" dirty="0">
                <a:solidFill>
                  <a:schemeClr val="tx1">
                    <a:lumMod val="65000"/>
                    <a:lumOff val="35000"/>
                  </a:schemeClr>
                </a:solidFill>
              </a:rPr>
              <a:t> matters. </a:t>
            </a:r>
          </a:p>
          <a:p>
            <a:pPr>
              <a:tabLst>
                <a:tab pos="55563" algn="l"/>
              </a:tabLst>
            </a:pPr>
            <a:endParaRPr lang="en-US" sz="1400" dirty="0">
              <a:solidFill>
                <a:schemeClr val="tx1">
                  <a:lumMod val="65000"/>
                  <a:lumOff val="35000"/>
                </a:schemeClr>
              </a:solidFill>
            </a:endParaRPr>
          </a:p>
        </p:txBody>
      </p:sp>
      <p:sp>
        <p:nvSpPr>
          <p:cNvPr id="16" name="Rectangle 15">
            <a:extLst>
              <a:ext uri="{FF2B5EF4-FFF2-40B4-BE49-F238E27FC236}">
                <a16:creationId xmlns:a16="http://schemas.microsoft.com/office/drawing/2014/main" id="{D7D03F56-4949-4407-AE27-F5B9461068E1}"/>
              </a:ext>
            </a:extLst>
          </p:cNvPr>
          <p:cNvSpPr/>
          <p:nvPr/>
        </p:nvSpPr>
        <p:spPr>
          <a:xfrm>
            <a:off x="5623664" y="1085641"/>
            <a:ext cx="3892412" cy="707886"/>
          </a:xfrm>
          <a:prstGeom prst="rect">
            <a:avLst/>
          </a:prstGeom>
        </p:spPr>
        <p:txBody>
          <a:bodyPr wrap="none">
            <a:spAutoFit/>
          </a:bodyPr>
          <a:lstStyle/>
          <a:p>
            <a:r>
              <a:rPr lang="en-US" sz="4000" b="1" dirty="0">
                <a:solidFill>
                  <a:srgbClr val="5E1D2B"/>
                </a:solidFill>
                <a:latin typeface="Garamond" panose="02020404030301010803" pitchFamily="18" charset="0"/>
              </a:rPr>
              <a:t>PRIME Mission:</a:t>
            </a:r>
          </a:p>
        </p:txBody>
      </p:sp>
      <p:pic>
        <p:nvPicPr>
          <p:cNvPr id="9" name="Picture 8">
            <a:extLst>
              <a:ext uri="{FF2B5EF4-FFF2-40B4-BE49-F238E27FC236}">
                <a16:creationId xmlns:a16="http://schemas.microsoft.com/office/drawing/2014/main" id="{35651B68-A398-4525-BA28-7371E1E5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sp>
        <p:nvSpPr>
          <p:cNvPr id="6" name="Slide Number Placeholder 5"/>
          <p:cNvSpPr>
            <a:spLocks noGrp="1"/>
          </p:cNvSpPr>
          <p:nvPr>
            <p:ph type="sldNum" sz="quarter" idx="12"/>
          </p:nvPr>
        </p:nvSpPr>
        <p:spPr/>
        <p:txBody>
          <a:bodyPr/>
          <a:lstStyle/>
          <a:p>
            <a:fld id="{9C3B96A3-F22D-4694-9712-A6EA52E14382}" type="slidenum">
              <a:rPr lang="id-ID" smtClean="0"/>
              <a:pPr/>
              <a:t>2</a:t>
            </a:fld>
            <a:endParaRPr lang="id-ID"/>
          </a:p>
        </p:txBody>
      </p:sp>
    </p:spTree>
    <p:extLst>
      <p:ext uri="{BB962C8B-B14F-4D97-AF65-F5344CB8AC3E}">
        <p14:creationId xmlns:p14="http://schemas.microsoft.com/office/powerpoint/2010/main" val="295063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view of a city&#10;&#10;Description automatically generated">
            <a:extLst>
              <a:ext uri="{FF2B5EF4-FFF2-40B4-BE49-F238E27FC236}">
                <a16:creationId xmlns:a16="http://schemas.microsoft.com/office/drawing/2014/main" id="{8B2A7B5D-2523-4B0E-BCFE-4C53A530EF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793" t="14717" r="12833" b="1537"/>
          <a:stretch/>
        </p:blipFill>
        <p:spPr>
          <a:xfrm>
            <a:off x="11561" y="0"/>
            <a:ext cx="6094750" cy="6879692"/>
          </a:xfrm>
          <a:custGeom>
            <a:avLst/>
            <a:gdLst>
              <a:gd name="connsiteX0" fmla="*/ 0 w 6615611"/>
              <a:gd name="connsiteY0" fmla="*/ 0 h 6879692"/>
              <a:gd name="connsiteX1" fmla="*/ 5094345 w 6615611"/>
              <a:gd name="connsiteY1" fmla="*/ 0 h 6879692"/>
              <a:gd name="connsiteX2" fmla="*/ 6606975 w 6615611"/>
              <a:gd name="connsiteY2" fmla="*/ 6871713 h 6879692"/>
              <a:gd name="connsiteX3" fmla="*/ 6615611 w 6615611"/>
              <a:gd name="connsiteY3" fmla="*/ 6871713 h 6879692"/>
              <a:gd name="connsiteX4" fmla="*/ 6615611 w 6615611"/>
              <a:gd name="connsiteY4" fmla="*/ 6879692 h 6879692"/>
              <a:gd name="connsiteX5" fmla="*/ 0 w 6615611"/>
              <a:gd name="connsiteY5" fmla="*/ 6879692 h 687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5611" h="6879692">
                <a:moveTo>
                  <a:pt x="0" y="0"/>
                </a:moveTo>
                <a:lnTo>
                  <a:pt x="5094345" y="0"/>
                </a:lnTo>
                <a:lnTo>
                  <a:pt x="6606975" y="6871713"/>
                </a:lnTo>
                <a:lnTo>
                  <a:pt x="6615611" y="6871713"/>
                </a:lnTo>
                <a:lnTo>
                  <a:pt x="6615611" y="6879692"/>
                </a:lnTo>
                <a:lnTo>
                  <a:pt x="0" y="6879692"/>
                </a:lnTo>
                <a:close/>
              </a:path>
            </a:pathLst>
          </a:custGeom>
        </p:spPr>
      </p:pic>
      <p:sp>
        <p:nvSpPr>
          <p:cNvPr id="31" name="Rectangle 30">
            <a:extLst>
              <a:ext uri="{FF2B5EF4-FFF2-40B4-BE49-F238E27FC236}">
                <a16:creationId xmlns:a16="http://schemas.microsoft.com/office/drawing/2014/main" id="{4D259D10-B8B2-48DA-BAFD-7E42EBD4C49D}"/>
              </a:ext>
            </a:extLst>
          </p:cNvPr>
          <p:cNvSpPr/>
          <p:nvPr/>
        </p:nvSpPr>
        <p:spPr>
          <a:xfrm>
            <a:off x="6660919" y="2124601"/>
            <a:ext cx="4776956" cy="2967415"/>
          </a:xfrm>
          <a:custGeom>
            <a:avLst/>
            <a:gdLst>
              <a:gd name="connsiteX0" fmla="*/ 0 w 5711132"/>
              <a:gd name="connsiteY0" fmla="*/ 0 h 3970318"/>
              <a:gd name="connsiteX1" fmla="*/ 5711132 w 5711132"/>
              <a:gd name="connsiteY1" fmla="*/ 0 h 3970318"/>
              <a:gd name="connsiteX2" fmla="*/ 5711132 w 5711132"/>
              <a:gd name="connsiteY2" fmla="*/ 3970318 h 3970318"/>
              <a:gd name="connsiteX3" fmla="*/ 0 w 5711132"/>
              <a:gd name="connsiteY3" fmla="*/ 3970318 h 3970318"/>
              <a:gd name="connsiteX4" fmla="*/ 0 w 5711132"/>
              <a:gd name="connsiteY4" fmla="*/ 0 h 3970318"/>
              <a:gd name="connsiteX0" fmla="*/ 0 w 5711132"/>
              <a:gd name="connsiteY0" fmla="*/ 0 h 3970318"/>
              <a:gd name="connsiteX1" fmla="*/ 5711132 w 5711132"/>
              <a:gd name="connsiteY1" fmla="*/ 0 h 3970318"/>
              <a:gd name="connsiteX2" fmla="*/ 5711132 w 5711132"/>
              <a:gd name="connsiteY2" fmla="*/ 3970318 h 3970318"/>
              <a:gd name="connsiteX3" fmla="*/ 746760 w 5711132"/>
              <a:gd name="connsiteY3" fmla="*/ 3970318 h 3970318"/>
              <a:gd name="connsiteX4" fmla="*/ 0 w 5711132"/>
              <a:gd name="connsiteY4" fmla="*/ 0 h 3970318"/>
              <a:gd name="connsiteX0" fmla="*/ 0 w 5863532"/>
              <a:gd name="connsiteY0" fmla="*/ 0 h 3970318"/>
              <a:gd name="connsiteX1" fmla="*/ 5863532 w 5863532"/>
              <a:gd name="connsiteY1" fmla="*/ 0 h 3970318"/>
              <a:gd name="connsiteX2" fmla="*/ 5863532 w 5863532"/>
              <a:gd name="connsiteY2" fmla="*/ 3970318 h 3970318"/>
              <a:gd name="connsiteX3" fmla="*/ 899160 w 5863532"/>
              <a:gd name="connsiteY3" fmla="*/ 3970318 h 3970318"/>
              <a:gd name="connsiteX4" fmla="*/ 0 w 5863532"/>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3532" h="3970318">
                <a:moveTo>
                  <a:pt x="0" y="0"/>
                </a:moveTo>
                <a:lnTo>
                  <a:pt x="5863532" y="0"/>
                </a:lnTo>
                <a:lnTo>
                  <a:pt x="5863532" y="3970318"/>
                </a:lnTo>
                <a:lnTo>
                  <a:pt x="899160" y="3970318"/>
                </a:lnTo>
                <a:lnTo>
                  <a:pt x="0" y="0"/>
                </a:lnTo>
                <a:close/>
              </a:path>
            </a:pathLst>
          </a:custGeom>
          <a:noFill/>
        </p:spPr>
        <p:txBody>
          <a:bodyPr wrap="square">
            <a:spAutoFit/>
          </a:bodyPr>
          <a:lstStyle/>
          <a:p>
            <a:pPr>
              <a:lnSpc>
                <a:spcPct val="150000"/>
              </a:lnSpc>
              <a:tabLst>
                <a:tab pos="571500" algn="l"/>
              </a:tabLst>
            </a:pPr>
            <a:r>
              <a:rPr lang="en-US" sz="1400" dirty="0">
                <a:solidFill>
                  <a:schemeClr val="tx1">
                    <a:lumMod val="65000"/>
                    <a:lumOff val="35000"/>
                  </a:schemeClr>
                </a:solidFill>
              </a:rPr>
              <a:t>Our advisory portfolio is defined as a </a:t>
            </a:r>
            <a:r>
              <a:rPr lang="en-US" sz="1400" b="1" dirty="0">
                <a:solidFill>
                  <a:schemeClr val="tx1">
                    <a:lumMod val="65000"/>
                    <a:lumOff val="35000"/>
                  </a:schemeClr>
                </a:solidFill>
              </a:rPr>
              <a:t>One-Stop-Service Provider functioning as a Single Interface for our mostly international clients across all industries </a:t>
            </a:r>
            <a:r>
              <a:rPr lang="en-US" sz="1400" dirty="0">
                <a:solidFill>
                  <a:schemeClr val="tx1">
                    <a:lumMod val="65000"/>
                    <a:lumOff val="35000"/>
                  </a:schemeClr>
                </a:solidFill>
              </a:rPr>
              <a:t>– from understanding potential target markets to setting up business operations Indonesia cost efficiently and timely.</a:t>
            </a:r>
          </a:p>
          <a:p>
            <a:pPr>
              <a:lnSpc>
                <a:spcPct val="150000"/>
              </a:lnSpc>
              <a:tabLst>
                <a:tab pos="571500" algn="l"/>
              </a:tabLst>
            </a:pPr>
            <a:endParaRPr lang="en-US" sz="1400" dirty="0">
              <a:solidFill>
                <a:schemeClr val="tx1">
                  <a:lumMod val="65000"/>
                  <a:lumOff val="35000"/>
                </a:schemeClr>
              </a:solidFill>
            </a:endParaRPr>
          </a:p>
          <a:p>
            <a:pPr>
              <a:lnSpc>
                <a:spcPct val="150000"/>
              </a:lnSpc>
              <a:tabLst>
                <a:tab pos="571500" algn="l"/>
              </a:tabLst>
            </a:pPr>
            <a:r>
              <a:rPr lang="en-US" sz="1400" dirty="0">
                <a:solidFill>
                  <a:schemeClr val="tx1">
                    <a:lumMod val="65000"/>
                    <a:lumOff val="35000"/>
                  </a:schemeClr>
                </a:solidFill>
              </a:rPr>
              <a:t>Besides </a:t>
            </a:r>
            <a:r>
              <a:rPr lang="en-US" sz="1400" u="sng" dirty="0">
                <a:solidFill>
                  <a:schemeClr val="tx1">
                    <a:lumMod val="65000"/>
                    <a:lumOff val="35000"/>
                  </a:schemeClr>
                </a:solidFill>
              </a:rPr>
              <a:t>PRIME Consultancy</a:t>
            </a:r>
            <a:r>
              <a:rPr lang="en-US" sz="1400" dirty="0">
                <a:solidFill>
                  <a:schemeClr val="tx1">
                    <a:lumMod val="65000"/>
                    <a:lumOff val="35000"/>
                  </a:schemeClr>
                </a:solidFill>
              </a:rPr>
              <a:t> there was also for international projects </a:t>
            </a:r>
            <a:r>
              <a:rPr lang="en-US" sz="1400" u="sng" dirty="0">
                <a:solidFill>
                  <a:schemeClr val="tx1">
                    <a:lumMod val="65000"/>
                    <a:lumOff val="35000"/>
                  </a:schemeClr>
                </a:solidFill>
              </a:rPr>
              <a:t>PRIME Nusantara Corporation</a:t>
            </a:r>
            <a:r>
              <a:rPr lang="en-US" sz="1400" dirty="0">
                <a:solidFill>
                  <a:schemeClr val="tx1">
                    <a:lumMod val="65000"/>
                    <a:lumOff val="35000"/>
                  </a:schemeClr>
                </a:solidFill>
              </a:rPr>
              <a:t> set up in Labuan, Malaysia in 2020.</a:t>
            </a:r>
          </a:p>
        </p:txBody>
      </p:sp>
      <p:sp>
        <p:nvSpPr>
          <p:cNvPr id="16" name="Rectangle 15">
            <a:extLst>
              <a:ext uri="{FF2B5EF4-FFF2-40B4-BE49-F238E27FC236}">
                <a16:creationId xmlns:a16="http://schemas.microsoft.com/office/drawing/2014/main" id="{D7D03F56-4949-4407-AE27-F5B9461068E1}"/>
              </a:ext>
            </a:extLst>
          </p:cNvPr>
          <p:cNvSpPr/>
          <p:nvPr/>
        </p:nvSpPr>
        <p:spPr>
          <a:xfrm>
            <a:off x="5647308" y="1109286"/>
            <a:ext cx="3929987" cy="707886"/>
          </a:xfrm>
          <a:prstGeom prst="rect">
            <a:avLst/>
          </a:prstGeom>
        </p:spPr>
        <p:txBody>
          <a:bodyPr wrap="none">
            <a:spAutoFit/>
          </a:bodyPr>
          <a:lstStyle/>
          <a:p>
            <a:r>
              <a:rPr lang="en-US" sz="4000" b="1" dirty="0">
                <a:solidFill>
                  <a:srgbClr val="5E1D2B"/>
                </a:solidFill>
                <a:latin typeface="Garamond" panose="02020404030301010803" pitchFamily="18" charset="0"/>
              </a:rPr>
              <a:t>PRIME Services:</a:t>
            </a:r>
          </a:p>
        </p:txBody>
      </p:sp>
      <p:pic>
        <p:nvPicPr>
          <p:cNvPr id="9" name="Picture 8">
            <a:extLst>
              <a:ext uri="{FF2B5EF4-FFF2-40B4-BE49-F238E27FC236}">
                <a16:creationId xmlns:a16="http://schemas.microsoft.com/office/drawing/2014/main" id="{35651B68-A398-4525-BA28-7371E1E5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sp>
        <p:nvSpPr>
          <p:cNvPr id="6" name="Slide Number Placeholder 5"/>
          <p:cNvSpPr>
            <a:spLocks noGrp="1"/>
          </p:cNvSpPr>
          <p:nvPr>
            <p:ph type="sldNum" sz="quarter" idx="12"/>
          </p:nvPr>
        </p:nvSpPr>
        <p:spPr/>
        <p:txBody>
          <a:bodyPr/>
          <a:lstStyle/>
          <a:p>
            <a:fld id="{9C3B96A3-F22D-4694-9712-A6EA52E14382}" type="slidenum">
              <a:rPr lang="id-ID" smtClean="0"/>
              <a:pPr/>
              <a:t>3</a:t>
            </a:fld>
            <a:endParaRPr lang="id-ID"/>
          </a:p>
        </p:txBody>
      </p:sp>
    </p:spTree>
    <p:extLst>
      <p:ext uri="{BB962C8B-B14F-4D97-AF65-F5344CB8AC3E}">
        <p14:creationId xmlns:p14="http://schemas.microsoft.com/office/powerpoint/2010/main" val="295063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130137-D10D-4BA0-BF81-049739121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2773" y="884676"/>
            <a:ext cx="9397003" cy="5736348"/>
          </a:xfrm>
          <a:prstGeom prst="rect">
            <a:avLst/>
          </a:prstGeom>
        </p:spPr>
      </p:pic>
      <p:pic>
        <p:nvPicPr>
          <p:cNvPr id="18" name="Picture 17">
            <a:extLst>
              <a:ext uri="{FF2B5EF4-FFF2-40B4-BE49-F238E27FC236}">
                <a16:creationId xmlns:a16="http://schemas.microsoft.com/office/drawing/2014/main" id="{35651B68-A398-4525-BA28-7371E1E555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pic>
        <p:nvPicPr>
          <p:cNvPr id="28" name="Picture 27">
            <a:extLst>
              <a:ext uri="{FF2B5EF4-FFF2-40B4-BE49-F238E27FC236}">
                <a16:creationId xmlns:a16="http://schemas.microsoft.com/office/drawing/2014/main" id="{C7B04D1B-CA11-46D6-959D-C1379F04B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5114" y="1435446"/>
            <a:ext cx="1080000" cy="1080000"/>
          </a:xfrm>
          <a:prstGeom prst="rect">
            <a:avLst/>
          </a:prstGeom>
        </p:spPr>
      </p:pic>
      <p:pic>
        <p:nvPicPr>
          <p:cNvPr id="30" name="Picture 29">
            <a:extLst>
              <a:ext uri="{FF2B5EF4-FFF2-40B4-BE49-F238E27FC236}">
                <a16:creationId xmlns:a16="http://schemas.microsoft.com/office/drawing/2014/main" id="{E33B1054-9DE7-4BF5-939B-1CA99F6962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1159" y="5301438"/>
            <a:ext cx="1080000" cy="1080000"/>
          </a:xfrm>
          <a:prstGeom prst="rect">
            <a:avLst/>
          </a:prstGeom>
        </p:spPr>
      </p:pic>
      <p:pic>
        <p:nvPicPr>
          <p:cNvPr id="32" name="Picture 31" descr="A close up of a sign&#10;&#10;Description automatically generated">
            <a:extLst>
              <a:ext uri="{FF2B5EF4-FFF2-40B4-BE49-F238E27FC236}">
                <a16:creationId xmlns:a16="http://schemas.microsoft.com/office/drawing/2014/main" id="{06703302-EF70-4AEB-8327-70F9078D86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93" y="5001245"/>
            <a:ext cx="1080000" cy="1080000"/>
          </a:xfrm>
          <a:prstGeom prst="rect">
            <a:avLst/>
          </a:prstGeom>
        </p:spPr>
      </p:pic>
      <p:pic>
        <p:nvPicPr>
          <p:cNvPr id="34" name="Picture 33" descr="A close up of a logo&#10;&#10;Description automatically generated">
            <a:extLst>
              <a:ext uri="{FF2B5EF4-FFF2-40B4-BE49-F238E27FC236}">
                <a16:creationId xmlns:a16="http://schemas.microsoft.com/office/drawing/2014/main" id="{2637B07F-91B1-4BEF-BC0B-7F022692E3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791" y="1290243"/>
            <a:ext cx="1082707" cy="1080000"/>
          </a:xfrm>
          <a:prstGeom prst="rect">
            <a:avLst/>
          </a:prstGeom>
        </p:spPr>
      </p:pic>
      <p:pic>
        <p:nvPicPr>
          <p:cNvPr id="36" name="Picture 35" descr="A close up of a sign&#10;&#10;Description automatically generated">
            <a:extLst>
              <a:ext uri="{FF2B5EF4-FFF2-40B4-BE49-F238E27FC236}">
                <a16:creationId xmlns:a16="http://schemas.microsoft.com/office/drawing/2014/main" id="{54756BBC-6CDB-4DF6-8583-9F1136B45A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45302" y="3347359"/>
            <a:ext cx="1082707" cy="1080000"/>
          </a:xfrm>
          <a:prstGeom prst="rect">
            <a:avLst/>
          </a:prstGeom>
        </p:spPr>
      </p:pic>
      <p:sp>
        <p:nvSpPr>
          <p:cNvPr id="37" name="Rectangle 36">
            <a:extLst>
              <a:ext uri="{FF2B5EF4-FFF2-40B4-BE49-F238E27FC236}">
                <a16:creationId xmlns:a16="http://schemas.microsoft.com/office/drawing/2014/main" id="{4CC47E21-AA05-4B68-AFCD-E21FACE76E7C}"/>
              </a:ext>
            </a:extLst>
          </p:cNvPr>
          <p:cNvSpPr/>
          <p:nvPr/>
        </p:nvSpPr>
        <p:spPr>
          <a:xfrm>
            <a:off x="8063346" y="1230899"/>
            <a:ext cx="2739644" cy="707886"/>
          </a:xfrm>
          <a:prstGeom prst="rect">
            <a:avLst/>
          </a:prstGeom>
        </p:spPr>
        <p:txBody>
          <a:bodyPr wrap="square">
            <a:spAutoFit/>
          </a:bodyPr>
          <a:lstStyle/>
          <a:p>
            <a:pPr algn="r"/>
            <a:r>
              <a:rPr lang="en-US" sz="2000" b="1" dirty="0">
                <a:solidFill>
                  <a:srgbClr val="5E1D2B"/>
                </a:solidFill>
                <a:latin typeface="Garamond" pitchFamily="18" charset="0"/>
              </a:rPr>
              <a:t>66% of population </a:t>
            </a:r>
          </a:p>
          <a:p>
            <a:pPr algn="r"/>
            <a:r>
              <a:rPr lang="en-US" sz="2000" b="1" dirty="0">
                <a:solidFill>
                  <a:srgbClr val="5E1D2B"/>
                </a:solidFill>
                <a:latin typeface="Garamond" pitchFamily="18" charset="0"/>
              </a:rPr>
              <a:t>belong to middle class</a:t>
            </a:r>
          </a:p>
        </p:txBody>
      </p:sp>
      <p:sp>
        <p:nvSpPr>
          <p:cNvPr id="38" name="Rectangle 37">
            <a:extLst>
              <a:ext uri="{FF2B5EF4-FFF2-40B4-BE49-F238E27FC236}">
                <a16:creationId xmlns:a16="http://schemas.microsoft.com/office/drawing/2014/main" id="{78F08742-87A7-47EE-AF24-7DE08EE4EAB9}"/>
              </a:ext>
            </a:extLst>
          </p:cNvPr>
          <p:cNvSpPr/>
          <p:nvPr/>
        </p:nvSpPr>
        <p:spPr>
          <a:xfrm>
            <a:off x="8931564" y="1992226"/>
            <a:ext cx="1813551" cy="523220"/>
          </a:xfrm>
          <a:prstGeom prst="rect">
            <a:avLst/>
          </a:prstGeom>
        </p:spPr>
        <p:txBody>
          <a:bodyPr wrap="square">
            <a:spAutoFit/>
          </a:bodyPr>
          <a:lstStyle/>
          <a:p>
            <a:r>
              <a:rPr lang="en-US" sz="1400" dirty="0">
                <a:solidFill>
                  <a:schemeClr val="tx1">
                    <a:lumMod val="65000"/>
                    <a:lumOff val="35000"/>
                  </a:schemeClr>
                </a:solidFill>
              </a:rPr>
              <a:t>young Indonesians are driving the economy.</a:t>
            </a:r>
          </a:p>
        </p:txBody>
      </p:sp>
      <p:sp>
        <p:nvSpPr>
          <p:cNvPr id="39" name="Rectangle 38">
            <a:extLst>
              <a:ext uri="{FF2B5EF4-FFF2-40B4-BE49-F238E27FC236}">
                <a16:creationId xmlns:a16="http://schemas.microsoft.com/office/drawing/2014/main" id="{91422B13-F363-4815-90DB-F15B98534641}"/>
              </a:ext>
            </a:extLst>
          </p:cNvPr>
          <p:cNvSpPr/>
          <p:nvPr/>
        </p:nvSpPr>
        <p:spPr>
          <a:xfrm>
            <a:off x="7935921" y="5150392"/>
            <a:ext cx="2922823" cy="707886"/>
          </a:xfrm>
          <a:prstGeom prst="rect">
            <a:avLst/>
          </a:prstGeom>
        </p:spPr>
        <p:txBody>
          <a:bodyPr wrap="square">
            <a:spAutoFit/>
          </a:bodyPr>
          <a:lstStyle/>
          <a:p>
            <a:pPr algn="r"/>
            <a:r>
              <a:rPr lang="en-US" sz="2000" b="1" dirty="0">
                <a:solidFill>
                  <a:srgbClr val="5E1D2B"/>
                </a:solidFill>
                <a:latin typeface="Garamond" pitchFamily="18" charset="0"/>
              </a:rPr>
              <a:t>Up to 67%</a:t>
            </a:r>
            <a:r>
              <a:rPr lang="id-ID" sz="2000" b="1" dirty="0">
                <a:solidFill>
                  <a:srgbClr val="5E1D2B"/>
                </a:solidFill>
                <a:latin typeface="Garamond" pitchFamily="18" charset="0"/>
              </a:rPr>
              <a:t> </a:t>
            </a:r>
            <a:endParaRPr lang="en-US" sz="2000" b="1" dirty="0">
              <a:solidFill>
                <a:srgbClr val="5E1D2B"/>
              </a:solidFill>
              <a:latin typeface="Garamond" pitchFamily="18" charset="0"/>
            </a:endParaRPr>
          </a:p>
          <a:p>
            <a:pPr algn="r"/>
            <a:r>
              <a:rPr lang="en-US" sz="2000" b="1" dirty="0">
                <a:solidFill>
                  <a:srgbClr val="5E1D2B"/>
                </a:solidFill>
                <a:latin typeface="Garamond" pitchFamily="18" charset="0"/>
              </a:rPr>
              <a:t>import dependency </a:t>
            </a:r>
            <a:endParaRPr lang="id-ID" sz="2000" b="1" dirty="0">
              <a:solidFill>
                <a:srgbClr val="5E1D2B"/>
              </a:solidFill>
              <a:latin typeface="Garamond" pitchFamily="18" charset="0"/>
            </a:endParaRPr>
          </a:p>
        </p:txBody>
      </p:sp>
      <p:sp>
        <p:nvSpPr>
          <p:cNvPr id="40" name="Rectangle 39">
            <a:extLst>
              <a:ext uri="{FF2B5EF4-FFF2-40B4-BE49-F238E27FC236}">
                <a16:creationId xmlns:a16="http://schemas.microsoft.com/office/drawing/2014/main" id="{0EA4172A-FF5B-44C3-8DB8-1290B5FD77BD}"/>
              </a:ext>
            </a:extLst>
          </p:cNvPr>
          <p:cNvSpPr/>
          <p:nvPr/>
        </p:nvSpPr>
        <p:spPr>
          <a:xfrm>
            <a:off x="7590063" y="5906220"/>
            <a:ext cx="3155051" cy="307777"/>
          </a:xfrm>
          <a:prstGeom prst="rect">
            <a:avLst/>
          </a:prstGeom>
        </p:spPr>
        <p:txBody>
          <a:bodyPr wrap="square">
            <a:spAutoFit/>
          </a:bodyPr>
          <a:lstStyle/>
          <a:p>
            <a:pPr algn="r"/>
            <a:r>
              <a:rPr lang="en-US" sz="1400" dirty="0">
                <a:solidFill>
                  <a:schemeClr val="tx1">
                    <a:lumMod val="65000"/>
                    <a:lumOff val="35000"/>
                  </a:schemeClr>
                </a:solidFill>
              </a:rPr>
              <a:t>rate of local industry sectors.</a:t>
            </a:r>
            <a:endParaRPr lang="id-ID" sz="1400" dirty="0">
              <a:solidFill>
                <a:schemeClr val="tx1">
                  <a:lumMod val="65000"/>
                  <a:lumOff val="35000"/>
                </a:schemeClr>
              </a:solidFill>
            </a:endParaRPr>
          </a:p>
        </p:txBody>
      </p:sp>
      <p:sp>
        <p:nvSpPr>
          <p:cNvPr id="41" name="Rectangle 40">
            <a:extLst>
              <a:ext uri="{FF2B5EF4-FFF2-40B4-BE49-F238E27FC236}">
                <a16:creationId xmlns:a16="http://schemas.microsoft.com/office/drawing/2014/main" id="{BCF2A022-0A94-4622-9635-5B48888625E3}"/>
              </a:ext>
            </a:extLst>
          </p:cNvPr>
          <p:cNvSpPr/>
          <p:nvPr/>
        </p:nvSpPr>
        <p:spPr>
          <a:xfrm>
            <a:off x="1504035" y="4884184"/>
            <a:ext cx="3067966" cy="707886"/>
          </a:xfrm>
          <a:prstGeom prst="rect">
            <a:avLst/>
          </a:prstGeom>
        </p:spPr>
        <p:txBody>
          <a:bodyPr wrap="square">
            <a:spAutoFit/>
          </a:bodyPr>
          <a:lstStyle/>
          <a:p>
            <a:r>
              <a:rPr lang="en-US" sz="2000" b="1" dirty="0">
                <a:solidFill>
                  <a:srgbClr val="5E1D2B"/>
                </a:solidFill>
                <a:latin typeface="Garamond" pitchFamily="18" charset="0"/>
              </a:rPr>
              <a:t>+65% improvement</a:t>
            </a:r>
          </a:p>
          <a:p>
            <a:r>
              <a:rPr lang="en-US" sz="2000" b="1" dirty="0">
                <a:solidFill>
                  <a:srgbClr val="5E1D2B"/>
                </a:solidFill>
                <a:latin typeface="Garamond" pitchFamily="18" charset="0"/>
              </a:rPr>
              <a:t>in Doing Business</a:t>
            </a:r>
          </a:p>
        </p:txBody>
      </p:sp>
      <p:sp>
        <p:nvSpPr>
          <p:cNvPr id="42" name="Rectangle 41">
            <a:extLst>
              <a:ext uri="{FF2B5EF4-FFF2-40B4-BE49-F238E27FC236}">
                <a16:creationId xmlns:a16="http://schemas.microsoft.com/office/drawing/2014/main" id="{FA35C6BA-C542-4F15-B324-4A0248D2CBEB}"/>
              </a:ext>
            </a:extLst>
          </p:cNvPr>
          <p:cNvSpPr/>
          <p:nvPr/>
        </p:nvSpPr>
        <p:spPr>
          <a:xfrm>
            <a:off x="1504035" y="5640012"/>
            <a:ext cx="2574480" cy="523220"/>
          </a:xfrm>
          <a:prstGeom prst="rect">
            <a:avLst/>
          </a:prstGeom>
        </p:spPr>
        <p:txBody>
          <a:bodyPr wrap="square">
            <a:spAutoFit/>
          </a:bodyPr>
          <a:lstStyle/>
          <a:p>
            <a:r>
              <a:rPr lang="en-US" sz="1400" dirty="0">
                <a:solidFill>
                  <a:schemeClr val="tx1">
                    <a:lumMod val="65000"/>
                    <a:lumOff val="35000"/>
                  </a:schemeClr>
                </a:solidFill>
              </a:rPr>
              <a:t>over 9 years by rank</a:t>
            </a:r>
          </a:p>
          <a:p>
            <a:r>
              <a:rPr lang="en-US" sz="1400" dirty="0">
                <a:solidFill>
                  <a:schemeClr val="tx1">
                    <a:lumMod val="65000"/>
                    <a:lumOff val="35000"/>
                  </a:schemeClr>
                </a:solidFill>
              </a:rPr>
              <a:t>(from 128 to 27 in 2024).</a:t>
            </a:r>
            <a:endParaRPr lang="id-ID" sz="1400" dirty="0">
              <a:solidFill>
                <a:schemeClr val="tx1">
                  <a:lumMod val="65000"/>
                  <a:lumOff val="35000"/>
                </a:schemeClr>
              </a:solidFill>
            </a:endParaRPr>
          </a:p>
        </p:txBody>
      </p:sp>
      <p:sp>
        <p:nvSpPr>
          <p:cNvPr id="44" name="Rectangle 43">
            <a:extLst>
              <a:ext uri="{FF2B5EF4-FFF2-40B4-BE49-F238E27FC236}">
                <a16:creationId xmlns:a16="http://schemas.microsoft.com/office/drawing/2014/main" id="{4A74D2CF-D35B-4734-AB02-B8ED79340964}"/>
              </a:ext>
            </a:extLst>
          </p:cNvPr>
          <p:cNvSpPr/>
          <p:nvPr/>
        </p:nvSpPr>
        <p:spPr>
          <a:xfrm>
            <a:off x="1453235" y="1230899"/>
            <a:ext cx="3084809" cy="646331"/>
          </a:xfrm>
          <a:prstGeom prst="rect">
            <a:avLst/>
          </a:prstGeom>
        </p:spPr>
        <p:txBody>
          <a:bodyPr wrap="square">
            <a:spAutoFit/>
          </a:bodyPr>
          <a:lstStyle/>
          <a:p>
            <a:r>
              <a:rPr lang="en-US" b="1" dirty="0">
                <a:solidFill>
                  <a:srgbClr val="5E1D2B"/>
                </a:solidFill>
                <a:latin typeface="Garamond" pitchFamily="18" charset="0"/>
              </a:rPr>
              <a:t>284+ million </a:t>
            </a:r>
          </a:p>
          <a:p>
            <a:r>
              <a:rPr lang="en-US" b="1" dirty="0">
                <a:solidFill>
                  <a:srgbClr val="5E1D2B"/>
                </a:solidFill>
                <a:latin typeface="Garamond" pitchFamily="18" charset="0"/>
              </a:rPr>
              <a:t>Indonesians</a:t>
            </a:r>
          </a:p>
        </p:txBody>
      </p:sp>
      <p:sp>
        <p:nvSpPr>
          <p:cNvPr id="45" name="Rectangle 44">
            <a:extLst>
              <a:ext uri="{FF2B5EF4-FFF2-40B4-BE49-F238E27FC236}">
                <a16:creationId xmlns:a16="http://schemas.microsoft.com/office/drawing/2014/main" id="{F953CE11-1577-43C9-A15A-2430BD6E0462}"/>
              </a:ext>
            </a:extLst>
          </p:cNvPr>
          <p:cNvSpPr/>
          <p:nvPr/>
        </p:nvSpPr>
        <p:spPr>
          <a:xfrm>
            <a:off x="1397498" y="3701302"/>
            <a:ext cx="2317975" cy="523220"/>
          </a:xfrm>
          <a:prstGeom prst="rect">
            <a:avLst/>
          </a:prstGeom>
        </p:spPr>
        <p:txBody>
          <a:bodyPr wrap="square">
            <a:spAutoFit/>
          </a:bodyPr>
          <a:lstStyle/>
          <a:p>
            <a:r>
              <a:rPr lang="en-US" sz="1400" dirty="0">
                <a:solidFill>
                  <a:schemeClr val="tx1">
                    <a:lumMod val="65000"/>
                    <a:lumOff val="35000"/>
                  </a:schemeClr>
                </a:solidFill>
              </a:rPr>
              <a:t>ranks the economy as the largest in Southeast Asia.</a:t>
            </a:r>
            <a:endParaRPr lang="id-ID" sz="1400" dirty="0">
              <a:solidFill>
                <a:schemeClr val="tx1">
                  <a:lumMod val="65000"/>
                  <a:lumOff val="35000"/>
                </a:schemeClr>
              </a:solidFill>
            </a:endParaRPr>
          </a:p>
        </p:txBody>
      </p:sp>
      <p:sp>
        <p:nvSpPr>
          <p:cNvPr id="46" name="Rectangle 45">
            <a:extLst>
              <a:ext uri="{FF2B5EF4-FFF2-40B4-BE49-F238E27FC236}">
                <a16:creationId xmlns:a16="http://schemas.microsoft.com/office/drawing/2014/main" id="{58EF7A01-C983-4147-AB6A-A69DD746DB1D}"/>
              </a:ext>
            </a:extLst>
          </p:cNvPr>
          <p:cNvSpPr/>
          <p:nvPr/>
        </p:nvSpPr>
        <p:spPr>
          <a:xfrm>
            <a:off x="8814532" y="3179473"/>
            <a:ext cx="1988457" cy="707886"/>
          </a:xfrm>
          <a:prstGeom prst="rect">
            <a:avLst/>
          </a:prstGeom>
        </p:spPr>
        <p:txBody>
          <a:bodyPr wrap="square">
            <a:spAutoFit/>
          </a:bodyPr>
          <a:lstStyle/>
          <a:p>
            <a:pPr algn="r"/>
            <a:r>
              <a:rPr lang="en-US" sz="2000" b="1" dirty="0">
                <a:solidFill>
                  <a:srgbClr val="5E1D2B"/>
                </a:solidFill>
                <a:latin typeface="Garamond" pitchFamily="18" charset="0"/>
              </a:rPr>
              <a:t>Stable 5%</a:t>
            </a:r>
          </a:p>
          <a:p>
            <a:pPr algn="r"/>
            <a:r>
              <a:rPr lang="en-US" sz="2000" b="1" dirty="0">
                <a:solidFill>
                  <a:srgbClr val="5E1D2B"/>
                </a:solidFill>
                <a:latin typeface="Garamond" pitchFamily="18" charset="0"/>
              </a:rPr>
              <a:t>GDP growth </a:t>
            </a:r>
          </a:p>
        </p:txBody>
      </p:sp>
      <p:sp>
        <p:nvSpPr>
          <p:cNvPr id="47" name="Rectangle 46">
            <a:extLst>
              <a:ext uri="{FF2B5EF4-FFF2-40B4-BE49-F238E27FC236}">
                <a16:creationId xmlns:a16="http://schemas.microsoft.com/office/drawing/2014/main" id="{D007C9A1-0F6B-4DC2-BF26-AE619762C18F}"/>
              </a:ext>
            </a:extLst>
          </p:cNvPr>
          <p:cNvSpPr/>
          <p:nvPr/>
        </p:nvSpPr>
        <p:spPr>
          <a:xfrm>
            <a:off x="9167588" y="3946650"/>
            <a:ext cx="1664844" cy="523220"/>
          </a:xfrm>
          <a:prstGeom prst="rect">
            <a:avLst/>
          </a:prstGeom>
        </p:spPr>
        <p:txBody>
          <a:bodyPr wrap="square">
            <a:spAutoFit/>
          </a:bodyPr>
          <a:lstStyle/>
          <a:p>
            <a:pPr algn="r"/>
            <a:r>
              <a:rPr lang="en-US" sz="1400" dirty="0">
                <a:solidFill>
                  <a:schemeClr val="tx1">
                    <a:lumMod val="65000"/>
                    <a:lumOff val="35000"/>
                  </a:schemeClr>
                </a:solidFill>
              </a:rPr>
              <a:t>ensures a strong role amongst G20.</a:t>
            </a:r>
            <a:endParaRPr lang="id-ID" sz="1400" dirty="0">
              <a:solidFill>
                <a:schemeClr val="tx1">
                  <a:lumMod val="65000"/>
                  <a:lumOff val="35000"/>
                </a:schemeClr>
              </a:solidFill>
            </a:endParaRPr>
          </a:p>
        </p:txBody>
      </p:sp>
      <p:pic>
        <p:nvPicPr>
          <p:cNvPr id="9" name="Picture 8" descr="A close up of a sign&#10;&#10;Description automatically generated">
            <a:extLst>
              <a:ext uri="{FF2B5EF4-FFF2-40B4-BE49-F238E27FC236}">
                <a16:creationId xmlns:a16="http://schemas.microsoft.com/office/drawing/2014/main" id="{0D135ADF-A54B-43C4-854C-76A6051673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796" y="3095922"/>
            <a:ext cx="1082707" cy="1080000"/>
          </a:xfrm>
          <a:prstGeom prst="rect">
            <a:avLst/>
          </a:prstGeom>
        </p:spPr>
      </p:pic>
      <p:sp>
        <p:nvSpPr>
          <p:cNvPr id="31" name="Rectangle 30">
            <a:extLst>
              <a:ext uri="{FF2B5EF4-FFF2-40B4-BE49-F238E27FC236}">
                <a16:creationId xmlns:a16="http://schemas.microsoft.com/office/drawing/2014/main" id="{306973F3-1BD9-4CFB-912D-D06DB8E8A40E}"/>
              </a:ext>
            </a:extLst>
          </p:cNvPr>
          <p:cNvSpPr/>
          <p:nvPr/>
        </p:nvSpPr>
        <p:spPr>
          <a:xfrm>
            <a:off x="1409493" y="2993416"/>
            <a:ext cx="2922823" cy="707886"/>
          </a:xfrm>
          <a:prstGeom prst="rect">
            <a:avLst/>
          </a:prstGeom>
        </p:spPr>
        <p:txBody>
          <a:bodyPr wrap="square">
            <a:spAutoFit/>
          </a:bodyPr>
          <a:lstStyle/>
          <a:p>
            <a:r>
              <a:rPr lang="id-ID" sz="2000" b="1" dirty="0">
                <a:solidFill>
                  <a:srgbClr val="5E1D2B"/>
                </a:solidFill>
                <a:latin typeface="Garamond" pitchFamily="18" charset="0"/>
              </a:rPr>
              <a:t>USD 1 </a:t>
            </a:r>
            <a:r>
              <a:rPr lang="en-US" sz="2000" b="1" dirty="0">
                <a:solidFill>
                  <a:srgbClr val="5E1D2B"/>
                </a:solidFill>
                <a:latin typeface="Garamond" pitchFamily="18" charset="0"/>
              </a:rPr>
              <a:t>t</a:t>
            </a:r>
            <a:r>
              <a:rPr lang="id-ID" sz="2000" b="1" dirty="0">
                <a:solidFill>
                  <a:srgbClr val="5E1D2B"/>
                </a:solidFill>
                <a:latin typeface="Garamond" pitchFamily="18" charset="0"/>
              </a:rPr>
              <a:t>rillion </a:t>
            </a:r>
            <a:endParaRPr lang="en-US" sz="2000" b="1" dirty="0">
              <a:solidFill>
                <a:srgbClr val="5E1D2B"/>
              </a:solidFill>
              <a:latin typeface="Garamond" pitchFamily="18" charset="0"/>
            </a:endParaRPr>
          </a:p>
          <a:p>
            <a:r>
              <a:rPr lang="en-US" sz="2000" b="1" dirty="0">
                <a:solidFill>
                  <a:srgbClr val="5E1D2B"/>
                </a:solidFill>
                <a:latin typeface="Garamond" pitchFamily="18" charset="0"/>
              </a:rPr>
              <a:t>GDP</a:t>
            </a:r>
            <a:endParaRPr lang="id-ID" sz="2000" b="1" dirty="0">
              <a:solidFill>
                <a:srgbClr val="5E1D2B"/>
              </a:solidFill>
              <a:latin typeface="Garamond" pitchFamily="18" charset="0"/>
            </a:endParaRPr>
          </a:p>
        </p:txBody>
      </p:sp>
      <p:sp>
        <p:nvSpPr>
          <p:cNvPr id="33" name="Rectangle 32">
            <a:extLst>
              <a:ext uri="{FF2B5EF4-FFF2-40B4-BE49-F238E27FC236}">
                <a16:creationId xmlns:a16="http://schemas.microsoft.com/office/drawing/2014/main" id="{F811B803-08BF-4010-9595-EEABF37C3621}"/>
              </a:ext>
            </a:extLst>
          </p:cNvPr>
          <p:cNvSpPr/>
          <p:nvPr/>
        </p:nvSpPr>
        <p:spPr>
          <a:xfrm>
            <a:off x="1504035" y="1854881"/>
            <a:ext cx="2466081" cy="523220"/>
          </a:xfrm>
          <a:prstGeom prst="rect">
            <a:avLst/>
          </a:prstGeom>
        </p:spPr>
        <p:txBody>
          <a:bodyPr wrap="square">
            <a:spAutoFit/>
          </a:bodyPr>
          <a:lstStyle/>
          <a:p>
            <a:r>
              <a:rPr lang="en-US" sz="1400" dirty="0">
                <a:solidFill>
                  <a:schemeClr val="tx1">
                    <a:lumMod val="65000"/>
                    <a:lumOff val="35000"/>
                  </a:schemeClr>
                </a:solidFill>
              </a:rPr>
              <a:t>call the largest archipelago in the world their home.</a:t>
            </a:r>
            <a:endParaRPr lang="id-ID" sz="1400" dirty="0">
              <a:solidFill>
                <a:schemeClr val="tx1">
                  <a:lumMod val="65000"/>
                  <a:lumOff val="35000"/>
                </a:schemeClr>
              </a:solidFill>
            </a:endParaRPr>
          </a:p>
        </p:txBody>
      </p:sp>
      <p:pic>
        <p:nvPicPr>
          <p:cNvPr id="4" name="Picture 3" descr="A close up of a logo&#10;&#10;Description automatically generated">
            <a:extLst>
              <a:ext uri="{FF2B5EF4-FFF2-40B4-BE49-F238E27FC236}">
                <a16:creationId xmlns:a16="http://schemas.microsoft.com/office/drawing/2014/main" id="{657496B2-F0AD-459F-BDAB-BBF5B6C94A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35" name="Rectangle 34">
            <a:extLst>
              <a:ext uri="{FF2B5EF4-FFF2-40B4-BE49-F238E27FC236}">
                <a16:creationId xmlns:a16="http://schemas.microsoft.com/office/drawing/2014/main" id="{C05D1A5D-D02D-4E44-8F92-BED4ADA94DB8}"/>
              </a:ext>
            </a:extLst>
          </p:cNvPr>
          <p:cNvSpPr/>
          <p:nvPr/>
        </p:nvSpPr>
        <p:spPr>
          <a:xfrm>
            <a:off x="1168354" y="306534"/>
            <a:ext cx="4305520" cy="461665"/>
          </a:xfrm>
          <a:prstGeom prst="rect">
            <a:avLst/>
          </a:prstGeom>
        </p:spPr>
        <p:txBody>
          <a:bodyPr wrap="square">
            <a:spAutoFit/>
          </a:bodyPr>
          <a:lstStyle/>
          <a:p>
            <a:r>
              <a:rPr lang="id-ID" sz="2400" b="1" dirty="0">
                <a:solidFill>
                  <a:schemeClr val="bg1"/>
                </a:solidFill>
                <a:latin typeface="Garamond" panose="02020404030301010803" pitchFamily="18" charset="0"/>
              </a:rPr>
              <a:t>Indonesia In Digits.</a:t>
            </a:r>
          </a:p>
        </p:txBody>
      </p:sp>
    </p:spTree>
    <p:extLst>
      <p:ext uri="{BB962C8B-B14F-4D97-AF65-F5344CB8AC3E}">
        <p14:creationId xmlns:p14="http://schemas.microsoft.com/office/powerpoint/2010/main" val="143743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view of a city&#10;&#10;Description automatically generated">
            <a:extLst>
              <a:ext uri="{FF2B5EF4-FFF2-40B4-BE49-F238E27FC236}">
                <a16:creationId xmlns:a16="http://schemas.microsoft.com/office/drawing/2014/main" id="{B743909F-8A8B-4479-BDE3-0122BC05A2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83" b="38410"/>
          <a:stretch/>
        </p:blipFill>
        <p:spPr>
          <a:xfrm>
            <a:off x="-13390" y="-9469"/>
            <a:ext cx="12218780" cy="4384699"/>
          </a:xfrm>
          <a:prstGeom prst="rect">
            <a:avLst/>
          </a:prstGeom>
        </p:spPr>
      </p:pic>
      <p:pic>
        <p:nvPicPr>
          <p:cNvPr id="19" name="Picture 18" descr="A close up of a logo&#10;&#10;Description automatically generated">
            <a:extLst>
              <a:ext uri="{FF2B5EF4-FFF2-40B4-BE49-F238E27FC236}">
                <a16:creationId xmlns:a16="http://schemas.microsoft.com/office/drawing/2014/main" id="{3EBFB59B-AA77-4719-9267-6659BF657EED}"/>
              </a:ext>
            </a:extLst>
          </p:cNvPr>
          <p:cNvPicPr>
            <a:picLocks noChangeAspect="1"/>
          </p:cNvPicPr>
          <p:nvPr/>
        </p:nvPicPr>
        <p:blipFill rotWithShape="1">
          <a:blip r:embed="rId3" cstate="print">
            <a:alphaModFix amt="70000"/>
            <a:extLst>
              <a:ext uri="{28A0092B-C50C-407E-A947-70E740481C1C}">
                <a14:useLocalDpi xmlns:a14="http://schemas.microsoft.com/office/drawing/2010/main" val="0"/>
              </a:ext>
            </a:extLst>
          </a:blip>
          <a:srcRect b="74749"/>
          <a:stretch/>
        </p:blipFill>
        <p:spPr>
          <a:xfrm>
            <a:off x="-13394" y="-9466"/>
            <a:ext cx="12218784" cy="4384696"/>
          </a:xfrm>
          <a:prstGeom prst="rect">
            <a:avLst/>
          </a:prstGeom>
        </p:spPr>
      </p:pic>
      <p:pic>
        <p:nvPicPr>
          <p:cNvPr id="9" name="Picture 8">
            <a:extLst>
              <a:ext uri="{FF2B5EF4-FFF2-40B4-BE49-F238E27FC236}">
                <a16:creationId xmlns:a16="http://schemas.microsoft.com/office/drawing/2014/main" id="{89ACC365-F23D-4E32-BC1A-9DED406B9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pic>
        <p:nvPicPr>
          <p:cNvPr id="27" name="Picture 26">
            <a:extLst>
              <a:ext uri="{FF2B5EF4-FFF2-40B4-BE49-F238E27FC236}">
                <a16:creationId xmlns:a16="http://schemas.microsoft.com/office/drawing/2014/main" id="{744181E5-7C25-4E97-A8BF-4539036CD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2289" y="2376970"/>
            <a:ext cx="1260000" cy="1260000"/>
          </a:xfrm>
          <a:prstGeom prst="rect">
            <a:avLst/>
          </a:prstGeom>
        </p:spPr>
      </p:pic>
      <p:sp>
        <p:nvSpPr>
          <p:cNvPr id="32" name="Rectangle 31">
            <a:extLst>
              <a:ext uri="{FF2B5EF4-FFF2-40B4-BE49-F238E27FC236}">
                <a16:creationId xmlns:a16="http://schemas.microsoft.com/office/drawing/2014/main" id="{70D7AD7C-369F-4F38-A57F-174D66C70A16}"/>
              </a:ext>
            </a:extLst>
          </p:cNvPr>
          <p:cNvSpPr/>
          <p:nvPr/>
        </p:nvSpPr>
        <p:spPr>
          <a:xfrm>
            <a:off x="8209837" y="4371027"/>
            <a:ext cx="3564905" cy="2554545"/>
          </a:xfrm>
          <a:prstGeom prst="rect">
            <a:avLst/>
          </a:prstGeom>
          <a:solidFill>
            <a:schemeClr val="bg1">
              <a:lumMod val="95000"/>
            </a:schemeClr>
          </a:solidFill>
        </p:spPr>
        <p:txBody>
          <a:bodyPr wrap="square">
            <a:spAutoFit/>
          </a:bodyPr>
          <a:lstStyle/>
          <a:p>
            <a:pPr algn="ctr"/>
            <a:r>
              <a:rPr lang="en-US" sz="2400" b="1" dirty="0">
                <a:solidFill>
                  <a:srgbClr val="5E1D2B"/>
                </a:solidFill>
                <a:latin typeface="Garamond" panose="02020404030301010803" pitchFamily="18" charset="0"/>
              </a:rPr>
              <a:t>Local Presence &amp; Business Culture</a:t>
            </a:r>
          </a:p>
          <a:p>
            <a:pPr algn="ctr"/>
            <a:endParaRPr lang="en-US" sz="1400" dirty="0">
              <a:solidFill>
                <a:schemeClr val="tx1">
                  <a:lumMod val="85000"/>
                  <a:lumOff val="15000"/>
                </a:schemeClr>
              </a:solidFill>
            </a:endParaRPr>
          </a:p>
          <a:p>
            <a:endParaRPr lang="en-US" sz="1400" dirty="0">
              <a:solidFill>
                <a:schemeClr val="tx1">
                  <a:lumMod val="65000"/>
                  <a:lumOff val="35000"/>
                </a:schemeClr>
              </a:solidFill>
            </a:endParaRPr>
          </a:p>
          <a:p>
            <a:pPr algn="just"/>
            <a:r>
              <a:rPr lang="en-US" sz="1400" dirty="0">
                <a:solidFill>
                  <a:schemeClr val="tx1">
                    <a:lumMod val="65000"/>
                    <a:lumOff val="35000"/>
                  </a:schemeClr>
                </a:solidFill>
              </a:rPr>
              <a:t>Sustainably doing business in Indonesia means to be present on the ground and grasp the diverse local culture.</a:t>
            </a:r>
          </a:p>
          <a:p>
            <a:endParaRPr lang="en-US" sz="1400" dirty="0">
              <a:solidFill>
                <a:schemeClr val="tx1">
                  <a:lumMod val="85000"/>
                  <a:lumOff val="15000"/>
                </a:schemeClr>
              </a:solidFill>
            </a:endParaRPr>
          </a:p>
          <a:p>
            <a:endParaRPr lang="en-US" sz="1400" dirty="0">
              <a:solidFill>
                <a:schemeClr val="tx1">
                  <a:lumMod val="85000"/>
                  <a:lumOff val="15000"/>
                </a:schemeClr>
              </a:solidFill>
            </a:endParaRPr>
          </a:p>
          <a:p>
            <a:endParaRPr lang="id-ID" sz="1400" dirty="0">
              <a:solidFill>
                <a:schemeClr val="tx1">
                  <a:lumMod val="85000"/>
                  <a:lumOff val="15000"/>
                </a:schemeClr>
              </a:solidFill>
            </a:endParaRPr>
          </a:p>
        </p:txBody>
      </p:sp>
      <p:pic>
        <p:nvPicPr>
          <p:cNvPr id="23" name="Picture 22" descr="A close up of a sign&#10;&#10;Description automatically generated">
            <a:extLst>
              <a:ext uri="{FF2B5EF4-FFF2-40B4-BE49-F238E27FC236}">
                <a16:creationId xmlns:a16="http://schemas.microsoft.com/office/drawing/2014/main" id="{57F4E4BA-806F-4F79-8302-9F5F1E432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997" y="2376970"/>
            <a:ext cx="1260000" cy="1260000"/>
          </a:xfrm>
          <a:prstGeom prst="rect">
            <a:avLst/>
          </a:prstGeom>
        </p:spPr>
      </p:pic>
      <p:sp>
        <p:nvSpPr>
          <p:cNvPr id="30" name="Rectangle 29">
            <a:extLst>
              <a:ext uri="{FF2B5EF4-FFF2-40B4-BE49-F238E27FC236}">
                <a16:creationId xmlns:a16="http://schemas.microsoft.com/office/drawing/2014/main" id="{C5C0B25E-C243-4601-9EB5-3299D1327A45}"/>
              </a:ext>
            </a:extLst>
          </p:cNvPr>
          <p:cNvSpPr/>
          <p:nvPr/>
        </p:nvSpPr>
        <p:spPr>
          <a:xfrm>
            <a:off x="371671" y="4371027"/>
            <a:ext cx="3449867" cy="2554545"/>
          </a:xfrm>
          <a:prstGeom prst="rect">
            <a:avLst/>
          </a:prstGeom>
          <a:solidFill>
            <a:schemeClr val="bg1">
              <a:lumMod val="95000"/>
            </a:schemeClr>
          </a:solidFill>
        </p:spPr>
        <p:txBody>
          <a:bodyPr wrap="square">
            <a:spAutoFit/>
          </a:bodyPr>
          <a:lstStyle/>
          <a:p>
            <a:pPr algn="ctr"/>
            <a:r>
              <a:rPr lang="en-US" sz="2400" b="1" dirty="0">
                <a:solidFill>
                  <a:srgbClr val="5E1D2B"/>
                </a:solidFill>
                <a:latin typeface="Garamond" panose="02020404030301010803" pitchFamily="18" charset="0"/>
              </a:rPr>
              <a:t>Market </a:t>
            </a:r>
          </a:p>
          <a:p>
            <a:pPr algn="ctr"/>
            <a:r>
              <a:rPr lang="en-US" sz="2400" b="1" dirty="0">
                <a:solidFill>
                  <a:srgbClr val="5E1D2B"/>
                </a:solidFill>
                <a:latin typeface="Garamond" panose="02020404030301010803" pitchFamily="18" charset="0"/>
              </a:rPr>
              <a:t>Intelligence</a:t>
            </a:r>
          </a:p>
          <a:p>
            <a:endParaRPr lang="en-US" sz="1400" dirty="0">
              <a:latin typeface="Calibri" pitchFamily="34" charset="0"/>
              <a:cs typeface="Calibri" pitchFamily="34" charset="0"/>
            </a:endParaRPr>
          </a:p>
          <a:p>
            <a:endParaRPr lang="en-US" sz="1400" dirty="0">
              <a:solidFill>
                <a:schemeClr val="tx1">
                  <a:lumMod val="65000"/>
                  <a:lumOff val="35000"/>
                </a:schemeClr>
              </a:solidFill>
              <a:latin typeface="Calibri" pitchFamily="34" charset="0"/>
              <a:cs typeface="Calibri" pitchFamily="34" charset="0"/>
            </a:endParaRPr>
          </a:p>
          <a:p>
            <a:pPr algn="just"/>
            <a:r>
              <a:rPr lang="en-US" sz="1400" dirty="0">
                <a:solidFill>
                  <a:schemeClr val="tx1">
                    <a:lumMod val="65000"/>
                    <a:lumOff val="35000"/>
                  </a:schemeClr>
                </a:solidFill>
                <a:latin typeface="Calibri" pitchFamily="34" charset="0"/>
                <a:cs typeface="Calibri" pitchFamily="34" charset="0"/>
              </a:rPr>
              <a:t>Scarcely public available information is often outdated, lacking in reliability and needs to be pieced together from various sources.</a:t>
            </a:r>
          </a:p>
          <a:p>
            <a:endParaRPr lang="en-US" sz="1400" dirty="0">
              <a:solidFill>
                <a:schemeClr val="tx1">
                  <a:lumMod val="85000"/>
                  <a:lumOff val="15000"/>
                </a:schemeClr>
              </a:solidFill>
              <a:latin typeface="Calibri" pitchFamily="34" charset="0"/>
              <a:cs typeface="Calibri" pitchFamily="34" charset="0"/>
            </a:endParaRPr>
          </a:p>
          <a:p>
            <a:endParaRPr lang="en-US" sz="1400" dirty="0">
              <a:solidFill>
                <a:schemeClr val="tx1">
                  <a:lumMod val="85000"/>
                  <a:lumOff val="15000"/>
                </a:schemeClr>
              </a:solidFill>
              <a:latin typeface="Calibri" pitchFamily="34" charset="0"/>
              <a:cs typeface="Calibri" pitchFamily="34" charset="0"/>
            </a:endParaRPr>
          </a:p>
          <a:p>
            <a:endParaRPr lang="id-ID" sz="1400" dirty="0">
              <a:solidFill>
                <a:schemeClr val="tx1">
                  <a:lumMod val="85000"/>
                  <a:lumOff val="15000"/>
                </a:schemeClr>
              </a:solidFill>
              <a:latin typeface="Calibri" pitchFamily="34" charset="0"/>
              <a:cs typeface="Calibri" pitchFamily="34" charset="0"/>
            </a:endParaRPr>
          </a:p>
        </p:txBody>
      </p:sp>
      <p:pic>
        <p:nvPicPr>
          <p:cNvPr id="3" name="Picture 2">
            <a:extLst>
              <a:ext uri="{FF2B5EF4-FFF2-40B4-BE49-F238E27FC236}">
                <a16:creationId xmlns:a16="http://schemas.microsoft.com/office/drawing/2014/main" id="{5EBEDF36-D6A2-40C7-984C-09F0B1AED5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6604" y="2376970"/>
            <a:ext cx="1260000" cy="1260000"/>
          </a:xfrm>
          <a:prstGeom prst="rect">
            <a:avLst/>
          </a:prstGeom>
        </p:spPr>
      </p:pic>
      <p:sp>
        <p:nvSpPr>
          <p:cNvPr id="24" name="Rectangle 23">
            <a:extLst>
              <a:ext uri="{FF2B5EF4-FFF2-40B4-BE49-F238E27FC236}">
                <a16:creationId xmlns:a16="http://schemas.microsoft.com/office/drawing/2014/main" id="{039FBF66-F173-4CCC-94AD-3CB6BD5769A9}"/>
              </a:ext>
            </a:extLst>
          </p:cNvPr>
          <p:cNvSpPr/>
          <p:nvPr/>
        </p:nvSpPr>
        <p:spPr>
          <a:xfrm>
            <a:off x="4201511" y="4371027"/>
            <a:ext cx="3676940" cy="2554545"/>
          </a:xfrm>
          <a:prstGeom prst="rect">
            <a:avLst/>
          </a:prstGeom>
          <a:solidFill>
            <a:schemeClr val="bg1">
              <a:lumMod val="95000"/>
            </a:schemeClr>
          </a:solidFill>
        </p:spPr>
        <p:txBody>
          <a:bodyPr wrap="square">
            <a:spAutoFit/>
          </a:bodyPr>
          <a:lstStyle/>
          <a:p>
            <a:pPr algn="ctr"/>
            <a:r>
              <a:rPr lang="en-US" sz="2400" b="1" dirty="0">
                <a:solidFill>
                  <a:srgbClr val="5E1D2B"/>
                </a:solidFill>
                <a:latin typeface="Garamond" panose="02020404030301010803" pitchFamily="18" charset="0"/>
              </a:rPr>
              <a:t>Bureaucratic </a:t>
            </a:r>
          </a:p>
          <a:p>
            <a:pPr algn="ctr"/>
            <a:r>
              <a:rPr lang="en-US" sz="2400" b="1" dirty="0">
                <a:solidFill>
                  <a:srgbClr val="5E1D2B"/>
                </a:solidFill>
                <a:latin typeface="Garamond" panose="02020404030301010803" pitchFamily="18" charset="0"/>
              </a:rPr>
              <a:t>Procedures</a:t>
            </a:r>
            <a:endParaRPr lang="id-ID" sz="2400" b="1" dirty="0">
              <a:solidFill>
                <a:srgbClr val="5E1D2B"/>
              </a:solidFill>
              <a:latin typeface="Garamond" panose="02020404030301010803" pitchFamily="18" charset="0"/>
            </a:endParaRPr>
          </a:p>
          <a:p>
            <a:endParaRPr lang="en-US" sz="1400" dirty="0">
              <a:solidFill>
                <a:schemeClr val="tx1">
                  <a:lumMod val="85000"/>
                  <a:lumOff val="15000"/>
                </a:schemeClr>
              </a:solidFill>
            </a:endParaRPr>
          </a:p>
          <a:p>
            <a:pPr algn="just"/>
            <a:endParaRPr lang="en-US" sz="1400" dirty="0">
              <a:solidFill>
                <a:schemeClr val="tx1">
                  <a:lumMod val="65000"/>
                  <a:lumOff val="35000"/>
                </a:schemeClr>
              </a:solidFill>
            </a:endParaRPr>
          </a:p>
          <a:p>
            <a:pPr algn="just"/>
            <a:r>
              <a:rPr lang="en-US" sz="1400" dirty="0">
                <a:solidFill>
                  <a:schemeClr val="tx1">
                    <a:lumMod val="65000"/>
                    <a:lumOff val="35000"/>
                  </a:schemeClr>
                </a:solidFill>
              </a:rPr>
              <a:t>The regulatory framework offers many stumbling stones in practice for newcomers which need to be avoided via an efficient setup.</a:t>
            </a:r>
          </a:p>
          <a:p>
            <a:pPr algn="just"/>
            <a:endParaRPr lang="en-US" sz="1400" dirty="0">
              <a:solidFill>
                <a:schemeClr val="tx1">
                  <a:lumMod val="85000"/>
                  <a:lumOff val="15000"/>
                </a:schemeClr>
              </a:solidFill>
            </a:endParaRPr>
          </a:p>
          <a:p>
            <a:endParaRPr lang="en-US" sz="1400" dirty="0">
              <a:solidFill>
                <a:schemeClr val="tx1">
                  <a:lumMod val="85000"/>
                  <a:lumOff val="15000"/>
                </a:schemeClr>
              </a:solidFill>
            </a:endParaRPr>
          </a:p>
          <a:p>
            <a:endParaRPr lang="id-ID" sz="1400" dirty="0">
              <a:solidFill>
                <a:schemeClr val="tx1">
                  <a:lumMod val="85000"/>
                  <a:lumOff val="15000"/>
                </a:schemeClr>
              </a:solidFill>
            </a:endParaRPr>
          </a:p>
        </p:txBody>
      </p:sp>
      <p:pic>
        <p:nvPicPr>
          <p:cNvPr id="18" name="Picture 17" descr="A close up of a logo&#10;&#10;Description automatically generated">
            <a:extLst>
              <a:ext uri="{FF2B5EF4-FFF2-40B4-BE49-F238E27FC236}">
                <a16:creationId xmlns:a16="http://schemas.microsoft.com/office/drawing/2014/main" id="{0850EF90-737A-4A45-900B-ACAC996001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20" name="Rectangle 19">
            <a:extLst>
              <a:ext uri="{FF2B5EF4-FFF2-40B4-BE49-F238E27FC236}">
                <a16:creationId xmlns:a16="http://schemas.microsoft.com/office/drawing/2014/main" id="{7CB6420D-FF3F-4DDC-BD53-7A6986D3135C}"/>
              </a:ext>
            </a:extLst>
          </p:cNvPr>
          <p:cNvSpPr/>
          <p:nvPr/>
        </p:nvSpPr>
        <p:spPr>
          <a:xfrm>
            <a:off x="1152081" y="295401"/>
            <a:ext cx="2999539" cy="461665"/>
          </a:xfrm>
          <a:prstGeom prst="rect">
            <a:avLst/>
          </a:prstGeom>
        </p:spPr>
        <p:txBody>
          <a:bodyPr wrap="none">
            <a:spAutoFit/>
          </a:bodyPr>
          <a:lstStyle/>
          <a:p>
            <a:r>
              <a:rPr lang="en-US" sz="2400" b="1" dirty="0">
                <a:solidFill>
                  <a:schemeClr val="bg1"/>
                </a:solidFill>
                <a:latin typeface="Garamond" panose="02020404030301010803" pitchFamily="18" charset="0"/>
              </a:rPr>
              <a:t>Common </a:t>
            </a:r>
            <a:r>
              <a:rPr lang="id-ID" sz="2400" b="1" dirty="0">
                <a:solidFill>
                  <a:schemeClr val="bg1"/>
                </a:solidFill>
                <a:latin typeface="Garamond" panose="02020404030301010803" pitchFamily="18" charset="0"/>
              </a:rPr>
              <a:t>Challenges.</a:t>
            </a:r>
          </a:p>
        </p:txBody>
      </p:sp>
    </p:spTree>
    <p:extLst>
      <p:ext uri="{BB962C8B-B14F-4D97-AF65-F5344CB8AC3E}">
        <p14:creationId xmlns:p14="http://schemas.microsoft.com/office/powerpoint/2010/main" val="3716960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rs Venslauskas\Dropbox (PRIME Consultancy)\PRIME Consultancy - TEAM\PRIME - Marketing\Promotion Material Indonesia\PRIME Branded Material\Resources\Pillars_kings-cross-1031629_12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719" t="250" r="21346" b="-250"/>
          <a:stretch/>
        </p:blipFill>
        <p:spPr bwMode="auto">
          <a:xfrm>
            <a:off x="5809084" y="0"/>
            <a:ext cx="6382915" cy="6867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close up of a logo&#10;&#10;Description automatically generated">
            <a:extLst>
              <a:ext uri="{FF2B5EF4-FFF2-40B4-BE49-F238E27FC236}">
                <a16:creationId xmlns:a16="http://schemas.microsoft.com/office/drawing/2014/main" id="{3B09015D-B979-4231-8DE8-99B7C868E40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5795693" y="523"/>
            <a:ext cx="6396307" cy="6867468"/>
          </a:xfrm>
          <a:prstGeom prst="rect">
            <a:avLst/>
          </a:prstGeom>
        </p:spPr>
      </p:pic>
      <p:pic>
        <p:nvPicPr>
          <p:cNvPr id="9" name="Picture 8">
            <a:extLst>
              <a:ext uri="{FF2B5EF4-FFF2-40B4-BE49-F238E27FC236}">
                <a16:creationId xmlns:a16="http://schemas.microsoft.com/office/drawing/2014/main" id="{515B141E-F150-4204-BC1D-812B60A50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pic>
        <p:nvPicPr>
          <p:cNvPr id="20" name="Picture 19">
            <a:extLst>
              <a:ext uri="{FF2B5EF4-FFF2-40B4-BE49-F238E27FC236}">
                <a16:creationId xmlns:a16="http://schemas.microsoft.com/office/drawing/2014/main" id="{78CAF25D-A3F5-4F99-8431-BFB0A1CB09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7213" y="1289307"/>
            <a:ext cx="5163323" cy="4931674"/>
          </a:xfrm>
          <a:prstGeom prst="rect">
            <a:avLst/>
          </a:prstGeom>
        </p:spPr>
      </p:pic>
      <p:sp>
        <p:nvSpPr>
          <p:cNvPr id="19" name="Rectangle 18">
            <a:extLst>
              <a:ext uri="{FF2B5EF4-FFF2-40B4-BE49-F238E27FC236}">
                <a16:creationId xmlns:a16="http://schemas.microsoft.com/office/drawing/2014/main" id="{4D259D10-B8B2-48DA-BAFD-7E42EBD4C49D}"/>
              </a:ext>
            </a:extLst>
          </p:cNvPr>
          <p:cNvSpPr/>
          <p:nvPr/>
        </p:nvSpPr>
        <p:spPr>
          <a:xfrm>
            <a:off x="558800" y="1066732"/>
            <a:ext cx="4856655" cy="5262979"/>
          </a:xfrm>
          <a:prstGeom prst="rect">
            <a:avLst/>
          </a:prstGeom>
        </p:spPr>
        <p:txBody>
          <a:bodyPr wrap="square">
            <a:spAutoFit/>
          </a:bodyPr>
          <a:lstStyle/>
          <a:p>
            <a:r>
              <a:rPr lang="en-US" sz="1400" dirty="0">
                <a:solidFill>
                  <a:schemeClr val="tx1">
                    <a:lumMod val="65000"/>
                    <a:lumOff val="35000"/>
                  </a:schemeClr>
                </a:solidFill>
              </a:rPr>
              <a:t>Instead of being specialized on a single industry of Indonesia, we </a:t>
            </a:r>
            <a:r>
              <a:rPr lang="en-US" sz="1400" b="1" dirty="0">
                <a:solidFill>
                  <a:schemeClr val="tx1">
                    <a:lumMod val="65000"/>
                    <a:lumOff val="35000"/>
                  </a:schemeClr>
                </a:solidFill>
              </a:rPr>
              <a:t>focus on solving common challenges of foreign companies systematically </a:t>
            </a:r>
            <a:r>
              <a:rPr lang="en-US" sz="1400" dirty="0">
                <a:solidFill>
                  <a:schemeClr val="tx1">
                    <a:lumMod val="65000"/>
                    <a:lumOff val="35000"/>
                  </a:schemeClr>
                </a:solidFill>
              </a:rPr>
              <a:t>along their journey of entering markets.</a:t>
            </a:r>
          </a:p>
          <a:p>
            <a:endParaRPr lang="en-US" sz="1400" dirty="0">
              <a:solidFill>
                <a:schemeClr val="tx1">
                  <a:lumMod val="65000"/>
                  <a:lumOff val="35000"/>
                </a:schemeClr>
              </a:solidFill>
            </a:endParaRPr>
          </a:p>
          <a:p>
            <a:r>
              <a:rPr lang="en-US" sz="1400" dirty="0">
                <a:solidFill>
                  <a:schemeClr val="tx1">
                    <a:lumMod val="65000"/>
                    <a:lumOff val="35000"/>
                  </a:schemeClr>
                </a:solidFill>
              </a:rPr>
              <a:t>Our key for excellent customer service is to create certainty based on three pillars:</a:t>
            </a:r>
          </a:p>
          <a:p>
            <a:endParaRPr lang="en-US" sz="1400" dirty="0">
              <a:solidFill>
                <a:schemeClr val="tx1">
                  <a:lumMod val="65000"/>
                  <a:lumOff val="35000"/>
                </a:schemeClr>
              </a:solidFill>
            </a:endParaRPr>
          </a:p>
          <a:p>
            <a:pPr marL="457200" indent="-457200">
              <a:buFont typeface="+mj-lt"/>
              <a:buAutoNum type="arabicPeriod"/>
            </a:pPr>
            <a:r>
              <a:rPr lang="en-US" sz="1400" dirty="0">
                <a:solidFill>
                  <a:schemeClr val="tx1">
                    <a:lumMod val="65000"/>
                    <a:lumOff val="35000"/>
                  </a:schemeClr>
                </a:solidFill>
              </a:rPr>
              <a:t>We developed a deep </a:t>
            </a:r>
            <a:r>
              <a:rPr lang="en-US" sz="1400" b="1" dirty="0">
                <a:solidFill>
                  <a:schemeClr val="tx1">
                    <a:lumMod val="65000"/>
                    <a:lumOff val="35000"/>
                  </a:schemeClr>
                </a:solidFill>
              </a:rPr>
              <a:t>market understanding </a:t>
            </a:r>
            <a:r>
              <a:rPr lang="en-US" sz="1400" dirty="0">
                <a:solidFill>
                  <a:schemeClr val="tx1">
                    <a:lumMod val="65000"/>
                    <a:lumOff val="35000"/>
                  </a:schemeClr>
                </a:solidFill>
              </a:rPr>
              <a:t>across the industries through long-term market observations and experience with bureaucratic procedures.</a:t>
            </a:r>
          </a:p>
          <a:p>
            <a:pPr marL="457200" indent="-457200">
              <a:buFont typeface="+mj-lt"/>
              <a:buAutoNum type="arabicPeriod"/>
            </a:pPr>
            <a:endParaRPr lang="en-US" sz="1400" dirty="0">
              <a:solidFill>
                <a:schemeClr val="tx1">
                  <a:lumMod val="65000"/>
                  <a:lumOff val="35000"/>
                </a:schemeClr>
              </a:solidFill>
            </a:endParaRPr>
          </a:p>
          <a:p>
            <a:pPr marL="457200" indent="-457200">
              <a:buFont typeface="+mj-lt"/>
              <a:buAutoNum type="arabicPeriod"/>
            </a:pPr>
            <a:r>
              <a:rPr lang="en-US" sz="1400" dirty="0">
                <a:solidFill>
                  <a:schemeClr val="tx1">
                    <a:lumMod val="65000"/>
                    <a:lumOff val="35000"/>
                  </a:schemeClr>
                </a:solidFill>
              </a:rPr>
              <a:t>We access a broad </a:t>
            </a:r>
            <a:r>
              <a:rPr lang="en-US" sz="1400" b="1" dirty="0">
                <a:solidFill>
                  <a:schemeClr val="tx1">
                    <a:lumMod val="65000"/>
                    <a:lumOff val="35000"/>
                  </a:schemeClr>
                </a:solidFill>
              </a:rPr>
              <a:t>network</a:t>
            </a:r>
            <a:r>
              <a:rPr lang="en-US" sz="1400" dirty="0">
                <a:solidFill>
                  <a:schemeClr val="tx1">
                    <a:lumMod val="65000"/>
                    <a:lumOff val="35000"/>
                  </a:schemeClr>
                </a:solidFill>
              </a:rPr>
              <a:t> </a:t>
            </a:r>
            <a:r>
              <a:rPr lang="en-US" sz="1400" b="1" dirty="0">
                <a:solidFill>
                  <a:schemeClr val="tx1">
                    <a:lumMod val="65000"/>
                    <a:lumOff val="35000"/>
                  </a:schemeClr>
                </a:solidFill>
              </a:rPr>
              <a:t>of experts and partners </a:t>
            </a:r>
            <a:r>
              <a:rPr lang="en-US" sz="1400" dirty="0">
                <a:solidFill>
                  <a:schemeClr val="tx1">
                    <a:lumMod val="65000"/>
                    <a:lumOff val="35000"/>
                  </a:schemeClr>
                </a:solidFill>
              </a:rPr>
              <a:t>with firsthand industry knowledge and services.</a:t>
            </a:r>
          </a:p>
          <a:p>
            <a:pPr marL="457200" indent="-457200">
              <a:buFont typeface="+mj-lt"/>
              <a:buAutoNum type="arabicPeriod"/>
            </a:pPr>
            <a:endParaRPr lang="en-US" sz="1400" dirty="0">
              <a:solidFill>
                <a:schemeClr val="tx1">
                  <a:lumMod val="65000"/>
                  <a:lumOff val="35000"/>
                </a:schemeClr>
              </a:solidFill>
            </a:endParaRPr>
          </a:p>
          <a:p>
            <a:pPr marL="457200" indent="-457200">
              <a:buFont typeface="+mj-lt"/>
              <a:buAutoNum type="arabicPeriod"/>
            </a:pPr>
            <a:r>
              <a:rPr lang="en-US" sz="1400" dirty="0">
                <a:solidFill>
                  <a:schemeClr val="tx1">
                    <a:lumMod val="65000"/>
                    <a:lumOff val="35000"/>
                  </a:schemeClr>
                </a:solidFill>
              </a:rPr>
              <a:t>We leverage on our </a:t>
            </a:r>
            <a:r>
              <a:rPr lang="en-US" sz="1400" b="1" dirty="0">
                <a:solidFill>
                  <a:schemeClr val="tx1">
                    <a:lumMod val="65000"/>
                    <a:lumOff val="35000"/>
                  </a:schemeClr>
                </a:solidFill>
              </a:rPr>
              <a:t>market proximity</a:t>
            </a:r>
            <a:r>
              <a:rPr lang="en-US" sz="1400" dirty="0">
                <a:solidFill>
                  <a:schemeClr val="tx1">
                    <a:lumMod val="65000"/>
                    <a:lumOff val="35000"/>
                  </a:schemeClr>
                </a:solidFill>
              </a:rPr>
              <a:t> and being next door to decision makers.</a:t>
            </a:r>
          </a:p>
          <a:p>
            <a:pPr marL="457200" indent="-457200">
              <a:buFont typeface="+mj-lt"/>
              <a:buAutoNum type="arabicPeriod"/>
            </a:pPr>
            <a:endParaRPr lang="en-US" sz="1400" dirty="0">
              <a:solidFill>
                <a:schemeClr val="tx1">
                  <a:lumMod val="65000"/>
                  <a:lumOff val="35000"/>
                </a:schemeClr>
              </a:solidFill>
            </a:endParaRPr>
          </a:p>
          <a:p>
            <a:r>
              <a:rPr lang="en-US" sz="1400" dirty="0">
                <a:solidFill>
                  <a:schemeClr val="tx1">
                    <a:lumMod val="65000"/>
                    <a:lumOff val="35000"/>
                  </a:schemeClr>
                </a:solidFill>
              </a:rPr>
              <a:t>Highly specific market researches or other requests are served jointly with our trusted partners, external consultants and service provider as subject matter experts in their field.</a:t>
            </a:r>
          </a:p>
          <a:p>
            <a:endParaRPr lang="en-US" sz="1400" dirty="0">
              <a:solidFill>
                <a:schemeClr val="tx1">
                  <a:lumMod val="65000"/>
                  <a:lumOff val="35000"/>
                </a:schemeClr>
              </a:solidFill>
            </a:endParaRPr>
          </a:p>
          <a:p>
            <a:r>
              <a:rPr lang="en-US" sz="1400" dirty="0">
                <a:solidFill>
                  <a:schemeClr val="tx1">
                    <a:lumMod val="65000"/>
                    <a:lumOff val="35000"/>
                  </a:schemeClr>
                </a:solidFill>
              </a:rPr>
              <a:t>Our priority is to always effectively solve the challenges our clients are facing. Based on reliable information and partners, we </a:t>
            </a:r>
            <a:r>
              <a:rPr lang="en-US" sz="1400" b="1" dirty="0">
                <a:solidFill>
                  <a:schemeClr val="tx1">
                    <a:lumMod val="65000"/>
                    <a:lumOff val="35000"/>
                  </a:schemeClr>
                </a:solidFill>
              </a:rPr>
              <a:t>create</a:t>
            </a:r>
            <a:r>
              <a:rPr lang="en-US" sz="1400" dirty="0">
                <a:solidFill>
                  <a:schemeClr val="tx1">
                    <a:lumMod val="65000"/>
                    <a:lumOff val="35000"/>
                  </a:schemeClr>
                </a:solidFill>
              </a:rPr>
              <a:t> </a:t>
            </a:r>
            <a:r>
              <a:rPr lang="en-US" sz="1400" b="1" dirty="0">
                <a:solidFill>
                  <a:schemeClr val="tx1">
                    <a:lumMod val="65000"/>
                    <a:lumOff val="35000"/>
                  </a:schemeClr>
                </a:solidFill>
              </a:rPr>
              <a:t>certainty</a:t>
            </a:r>
            <a:r>
              <a:rPr lang="en-US" sz="1400" dirty="0">
                <a:solidFill>
                  <a:schemeClr val="tx1">
                    <a:lumMod val="65000"/>
                    <a:lumOff val="35000"/>
                  </a:schemeClr>
                </a:solidFill>
              </a:rPr>
              <a:t> about your next steps into the new market.</a:t>
            </a:r>
          </a:p>
        </p:txBody>
      </p:sp>
      <p:pic>
        <p:nvPicPr>
          <p:cNvPr id="13" name="Picture 12" descr="A close up of a logo&#10;&#10;Description automatically generated">
            <a:extLst>
              <a:ext uri="{FF2B5EF4-FFF2-40B4-BE49-F238E27FC236}">
                <a16:creationId xmlns:a16="http://schemas.microsoft.com/office/drawing/2014/main" id="{22B7B978-185F-453F-BCA8-0FF2B357B3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14" name="Rectangle 13">
            <a:extLst>
              <a:ext uri="{FF2B5EF4-FFF2-40B4-BE49-F238E27FC236}">
                <a16:creationId xmlns:a16="http://schemas.microsoft.com/office/drawing/2014/main" id="{A258482F-B6DF-4B51-87D6-96DB7D317EAB}"/>
              </a:ext>
            </a:extLst>
          </p:cNvPr>
          <p:cNvSpPr/>
          <p:nvPr/>
        </p:nvSpPr>
        <p:spPr>
          <a:xfrm>
            <a:off x="1156660" y="285876"/>
            <a:ext cx="2133726" cy="461665"/>
          </a:xfrm>
          <a:prstGeom prst="rect">
            <a:avLst/>
          </a:prstGeom>
        </p:spPr>
        <p:txBody>
          <a:bodyPr wrap="none">
            <a:spAutoFit/>
          </a:bodyPr>
          <a:lstStyle/>
          <a:p>
            <a:r>
              <a:rPr lang="en-US" sz="2400" b="1" dirty="0">
                <a:solidFill>
                  <a:schemeClr val="bg1"/>
                </a:solidFill>
                <a:latin typeface="Garamond" panose="02020404030301010803" pitchFamily="18" charset="0"/>
              </a:rPr>
              <a:t>Our </a:t>
            </a:r>
            <a:r>
              <a:rPr lang="id-ID" sz="2400" b="1" dirty="0">
                <a:solidFill>
                  <a:schemeClr val="bg1"/>
                </a:solidFill>
                <a:latin typeface="Garamond" panose="02020404030301010803" pitchFamily="18" charset="0"/>
              </a:rPr>
              <a:t>Approach.</a:t>
            </a:r>
          </a:p>
        </p:txBody>
      </p:sp>
    </p:spTree>
    <p:extLst>
      <p:ext uri="{BB962C8B-B14F-4D97-AF65-F5344CB8AC3E}">
        <p14:creationId xmlns:p14="http://schemas.microsoft.com/office/powerpoint/2010/main" val="411531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close up of a logo&#10;&#10;Description automatically generated">
            <a:extLst>
              <a:ext uri="{FF2B5EF4-FFF2-40B4-BE49-F238E27FC236}">
                <a16:creationId xmlns:a16="http://schemas.microsoft.com/office/drawing/2014/main" id="{22B7B978-185F-453F-BCA8-0FF2B357B3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38" name="Rectangle 37">
            <a:extLst>
              <a:ext uri="{FF2B5EF4-FFF2-40B4-BE49-F238E27FC236}">
                <a16:creationId xmlns:a16="http://schemas.microsoft.com/office/drawing/2014/main" id="{FF31B28A-FE3D-4612-A8FE-632FEC3E298A}"/>
              </a:ext>
            </a:extLst>
          </p:cNvPr>
          <p:cNvSpPr/>
          <p:nvPr/>
        </p:nvSpPr>
        <p:spPr>
          <a:xfrm>
            <a:off x="-17468" y="1273288"/>
            <a:ext cx="6114668" cy="2560320"/>
          </a:xfrm>
          <a:prstGeom prst="rect">
            <a:avLst/>
          </a:prstGeom>
          <a:solidFill>
            <a:srgbClr val="FCF8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a:extLst>
              <a:ext uri="{FF2B5EF4-FFF2-40B4-BE49-F238E27FC236}">
                <a16:creationId xmlns:a16="http://schemas.microsoft.com/office/drawing/2014/main" id="{C0655DC3-B1BF-4064-B543-FAB229B52A5B}"/>
              </a:ext>
            </a:extLst>
          </p:cNvPr>
          <p:cNvSpPr/>
          <p:nvPr/>
        </p:nvSpPr>
        <p:spPr>
          <a:xfrm>
            <a:off x="6077332" y="1273288"/>
            <a:ext cx="6114668" cy="2560320"/>
          </a:xfrm>
          <a:prstGeom prst="rect">
            <a:avLst/>
          </a:prstGeom>
          <a:solidFill>
            <a:srgbClr val="F2F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ectangle 39">
            <a:extLst>
              <a:ext uri="{FF2B5EF4-FFF2-40B4-BE49-F238E27FC236}">
                <a16:creationId xmlns:a16="http://schemas.microsoft.com/office/drawing/2014/main" id="{8966B918-014B-47B6-9822-D20E5CA251D7}"/>
              </a:ext>
            </a:extLst>
          </p:cNvPr>
          <p:cNvSpPr/>
          <p:nvPr/>
        </p:nvSpPr>
        <p:spPr>
          <a:xfrm>
            <a:off x="-17468" y="3838839"/>
            <a:ext cx="6114668" cy="2560320"/>
          </a:xfrm>
          <a:prstGeom prst="rect">
            <a:avLst/>
          </a:prstGeom>
          <a:solidFill>
            <a:srgbClr val="FFF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ectangle 40">
            <a:extLst>
              <a:ext uri="{FF2B5EF4-FFF2-40B4-BE49-F238E27FC236}">
                <a16:creationId xmlns:a16="http://schemas.microsoft.com/office/drawing/2014/main" id="{2E376E23-5AE5-4C01-BCBC-08ECD2184CDA}"/>
              </a:ext>
            </a:extLst>
          </p:cNvPr>
          <p:cNvSpPr/>
          <p:nvPr/>
        </p:nvSpPr>
        <p:spPr>
          <a:xfrm>
            <a:off x="6077332" y="3838839"/>
            <a:ext cx="6114668" cy="2560320"/>
          </a:xfrm>
          <a:prstGeom prst="rect">
            <a:avLst/>
          </a:prstGeom>
          <a:solidFill>
            <a:srgbClr val="ED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close up of a logo&#10;&#10;Description automatically generated">
            <a:extLst>
              <a:ext uri="{FF2B5EF4-FFF2-40B4-BE49-F238E27FC236}">
                <a16:creationId xmlns:a16="http://schemas.microsoft.com/office/drawing/2014/main" id="{3E645F80-C280-42C4-949D-5B3F09BD4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173" y="1761833"/>
            <a:ext cx="4147654" cy="4147652"/>
          </a:xfrm>
          <a:prstGeom prst="rect">
            <a:avLst/>
          </a:prstGeom>
        </p:spPr>
      </p:pic>
      <p:sp>
        <p:nvSpPr>
          <p:cNvPr id="22" name="Rectangle 21">
            <a:extLst>
              <a:ext uri="{FF2B5EF4-FFF2-40B4-BE49-F238E27FC236}">
                <a16:creationId xmlns:a16="http://schemas.microsoft.com/office/drawing/2014/main" id="{5B4BB699-D948-487F-8194-65FE78EE4444}"/>
              </a:ext>
            </a:extLst>
          </p:cNvPr>
          <p:cNvSpPr/>
          <p:nvPr/>
        </p:nvSpPr>
        <p:spPr>
          <a:xfrm>
            <a:off x="442332" y="1893228"/>
            <a:ext cx="3657600" cy="1384995"/>
          </a:xfrm>
          <a:prstGeom prst="rect">
            <a:avLst/>
          </a:prstGeom>
        </p:spPr>
        <p:txBody>
          <a:bodyPr wrap="square">
            <a:spAutoFit/>
          </a:bodyPr>
          <a:lstStyle/>
          <a:p>
            <a:pPr marL="285750" indent="-285750">
              <a:buFont typeface="Wingdings" pitchFamily="2" charset="2"/>
              <a:buChar char="§"/>
            </a:pPr>
            <a:r>
              <a:rPr lang="en-US" sz="1400" dirty="0">
                <a:solidFill>
                  <a:schemeClr val="tx1">
                    <a:lumMod val="65000"/>
                    <a:lumOff val="35000"/>
                  </a:schemeClr>
                </a:solidFill>
              </a:rPr>
              <a:t>Market Intelligence Research </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Entry Strategies Analysis</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Business Partner Identification &amp;</a:t>
            </a:r>
          </a:p>
          <a:p>
            <a:pPr marL="285750" indent="-285750"/>
            <a:r>
              <a:rPr lang="en-US" sz="1400" dirty="0">
                <a:solidFill>
                  <a:schemeClr val="tx1">
                    <a:lumMod val="65000"/>
                    <a:lumOff val="35000"/>
                  </a:schemeClr>
                </a:solidFill>
              </a:rPr>
              <a:t>	Company Representation (Sales Agent)</a:t>
            </a:r>
          </a:p>
        </p:txBody>
      </p:sp>
      <p:sp>
        <p:nvSpPr>
          <p:cNvPr id="23" name="Rectangle 22">
            <a:extLst>
              <a:ext uri="{FF2B5EF4-FFF2-40B4-BE49-F238E27FC236}">
                <a16:creationId xmlns:a16="http://schemas.microsoft.com/office/drawing/2014/main" id="{FECDB3E9-E1F9-4A30-8713-7629C81831B8}"/>
              </a:ext>
            </a:extLst>
          </p:cNvPr>
          <p:cNvSpPr/>
          <p:nvPr/>
        </p:nvSpPr>
        <p:spPr>
          <a:xfrm>
            <a:off x="442332" y="4285352"/>
            <a:ext cx="3657600" cy="1815882"/>
          </a:xfrm>
          <a:prstGeom prst="rect">
            <a:avLst/>
          </a:prstGeom>
        </p:spPr>
        <p:txBody>
          <a:bodyPr wrap="square">
            <a:spAutoFit/>
          </a:bodyPr>
          <a:lstStyle/>
          <a:p>
            <a:pPr marL="285750" indent="-285750">
              <a:buFont typeface="Wingdings" pitchFamily="2" charset="2"/>
              <a:buChar char="§"/>
            </a:pPr>
            <a:r>
              <a:rPr lang="en-US" sz="1400" dirty="0">
                <a:solidFill>
                  <a:schemeClr val="tx1">
                    <a:lumMod val="65000"/>
                    <a:lumOff val="35000"/>
                  </a:schemeClr>
                </a:solidFill>
              </a:rPr>
              <a:t>Facility Management Assistance &amp; Commercial Promotion</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Identify Office Space and Production Sites </a:t>
            </a:r>
          </a:p>
          <a:p>
            <a:pPr marL="285750" indent="-285750">
              <a:buFont typeface="Wingdings" pitchFamily="2" charset="2"/>
              <a:buChar char="§"/>
            </a:pPr>
            <a:endParaRPr lang="de-DE"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Property Investment for Corporate &amp; Private Investors</a:t>
            </a:r>
          </a:p>
          <a:p>
            <a:pPr marL="285750" indent="-285750">
              <a:buFont typeface="Wingdings" pitchFamily="2" charset="2"/>
              <a:buChar char="§"/>
            </a:pPr>
            <a:endParaRPr lang="en-US" sz="1400" dirty="0">
              <a:solidFill>
                <a:schemeClr val="tx1">
                  <a:lumMod val="65000"/>
                  <a:lumOff val="35000"/>
                </a:schemeClr>
              </a:solidFill>
            </a:endParaRPr>
          </a:p>
        </p:txBody>
      </p:sp>
      <p:sp>
        <p:nvSpPr>
          <p:cNvPr id="24" name="Rectangle 23">
            <a:extLst>
              <a:ext uri="{FF2B5EF4-FFF2-40B4-BE49-F238E27FC236}">
                <a16:creationId xmlns:a16="http://schemas.microsoft.com/office/drawing/2014/main" id="{C19BF74B-692F-4B2A-AF26-116FD768E212}"/>
              </a:ext>
            </a:extLst>
          </p:cNvPr>
          <p:cNvSpPr/>
          <p:nvPr/>
        </p:nvSpPr>
        <p:spPr>
          <a:xfrm>
            <a:off x="8297962" y="1774480"/>
            <a:ext cx="3657600" cy="1600438"/>
          </a:xfrm>
          <a:prstGeom prst="rect">
            <a:avLst/>
          </a:prstGeom>
        </p:spPr>
        <p:txBody>
          <a:bodyPr wrap="square">
            <a:spAutoFit/>
          </a:bodyPr>
          <a:lstStyle/>
          <a:p>
            <a:pPr marL="285750" indent="-285750">
              <a:buFont typeface="Wingdings" pitchFamily="2" charset="2"/>
              <a:buChar char="§"/>
            </a:pPr>
            <a:r>
              <a:rPr lang="en-US" sz="1400" dirty="0">
                <a:solidFill>
                  <a:schemeClr val="tx1">
                    <a:lumMod val="65000"/>
                    <a:lumOff val="35000"/>
                  </a:schemeClr>
                </a:solidFill>
              </a:rPr>
              <a:t>Company Establishment and Setting Up Representative Office </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Corporate Secretarial Services &amp; Administration Support</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Interim Management</a:t>
            </a:r>
          </a:p>
        </p:txBody>
      </p:sp>
      <p:sp>
        <p:nvSpPr>
          <p:cNvPr id="25" name="Rectangle 24">
            <a:extLst>
              <a:ext uri="{FF2B5EF4-FFF2-40B4-BE49-F238E27FC236}">
                <a16:creationId xmlns:a16="http://schemas.microsoft.com/office/drawing/2014/main" id="{D1957E8E-B3CC-4BB1-BADB-62FB10A5AA2C}"/>
              </a:ext>
            </a:extLst>
          </p:cNvPr>
          <p:cNvSpPr/>
          <p:nvPr/>
        </p:nvSpPr>
        <p:spPr>
          <a:xfrm>
            <a:off x="8265597" y="4309194"/>
            <a:ext cx="3657600" cy="1600438"/>
          </a:xfrm>
          <a:prstGeom prst="rect">
            <a:avLst/>
          </a:prstGeom>
        </p:spPr>
        <p:txBody>
          <a:bodyPr wrap="square">
            <a:spAutoFit/>
          </a:bodyPr>
          <a:lstStyle/>
          <a:p>
            <a:pPr marL="285750" indent="-285750">
              <a:buFont typeface="Wingdings" pitchFamily="2" charset="2"/>
              <a:buChar char="§"/>
            </a:pPr>
            <a:r>
              <a:rPr lang="en-US" sz="1400" dirty="0">
                <a:solidFill>
                  <a:schemeClr val="tx1">
                    <a:lumMod val="65000"/>
                    <a:lumOff val="35000"/>
                  </a:schemeClr>
                </a:solidFill>
              </a:rPr>
              <a:t>Recruitment of Top and Middle Management Candidates</a:t>
            </a:r>
          </a:p>
          <a:p>
            <a:pPr marL="285750" indent="-285750">
              <a:buFont typeface="Wingdings" pitchFamily="2" charset="2"/>
              <a:buChar char="§"/>
            </a:pPr>
            <a:endParaRPr lang="en-US" sz="1400" dirty="0">
              <a:solidFill>
                <a:schemeClr val="tx1">
                  <a:lumMod val="65000"/>
                  <a:lumOff val="35000"/>
                </a:schemeClr>
              </a:solidFill>
            </a:endParaRPr>
          </a:p>
          <a:p>
            <a:pPr marL="285750" indent="-285750">
              <a:buFont typeface="Wingdings" pitchFamily="2" charset="2"/>
              <a:buChar char="§"/>
            </a:pPr>
            <a:r>
              <a:rPr lang="en-US" sz="1400" dirty="0">
                <a:solidFill>
                  <a:schemeClr val="tx1">
                    <a:lumMod val="65000"/>
                    <a:lumOff val="35000"/>
                  </a:schemeClr>
                </a:solidFill>
              </a:rPr>
              <a:t>Business Culture Coaching</a:t>
            </a:r>
          </a:p>
          <a:p>
            <a:pPr marL="285750" indent="-285750"/>
            <a:endParaRPr lang="en-US" sz="1400" dirty="0">
              <a:solidFill>
                <a:schemeClr val="tx1">
                  <a:lumMod val="65000"/>
                  <a:lumOff val="35000"/>
                </a:schemeClr>
              </a:solidFill>
            </a:endParaRPr>
          </a:p>
          <a:p>
            <a:pPr marL="285750" indent="-285750">
              <a:buFont typeface="Wingdings" pitchFamily="2" charset="2"/>
              <a:buChar char="§"/>
            </a:pPr>
            <a:r>
              <a:rPr lang="de-DE" sz="1400" dirty="0">
                <a:solidFill>
                  <a:schemeClr val="tx1">
                    <a:lumMod val="65000"/>
                    <a:lumOff val="35000"/>
                  </a:schemeClr>
                </a:solidFill>
              </a:rPr>
              <a:t>Optimizing Employment Agreements &amp; Handbooks</a:t>
            </a:r>
            <a:endParaRPr lang="en-US" sz="1400" dirty="0">
              <a:solidFill>
                <a:schemeClr val="tx1">
                  <a:lumMod val="65000"/>
                  <a:lumOff val="35000"/>
                </a:schemeClr>
              </a:solidFill>
            </a:endParaRPr>
          </a:p>
        </p:txBody>
      </p:sp>
      <p:sp>
        <p:nvSpPr>
          <p:cNvPr id="2" name="Oval 1">
            <a:extLst>
              <a:ext uri="{FF2B5EF4-FFF2-40B4-BE49-F238E27FC236}">
                <a16:creationId xmlns:a16="http://schemas.microsoft.com/office/drawing/2014/main" id="{807B88D1-46AF-46CA-936C-8101EEEDB74C}"/>
              </a:ext>
            </a:extLst>
          </p:cNvPr>
          <p:cNvSpPr/>
          <p:nvPr/>
        </p:nvSpPr>
        <p:spPr>
          <a:xfrm>
            <a:off x="5150621" y="2900588"/>
            <a:ext cx="1876502" cy="18765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347FF92C-526B-4B1C-8489-89D0A672571C}"/>
              </a:ext>
            </a:extLst>
          </p:cNvPr>
          <p:cNvSpPr/>
          <p:nvPr/>
        </p:nvSpPr>
        <p:spPr>
          <a:xfrm>
            <a:off x="5119553" y="3420159"/>
            <a:ext cx="1954381" cy="830997"/>
          </a:xfrm>
          <a:prstGeom prst="rect">
            <a:avLst/>
          </a:prstGeom>
        </p:spPr>
        <p:txBody>
          <a:bodyPr wrap="none">
            <a:spAutoFit/>
          </a:bodyPr>
          <a:lstStyle/>
          <a:p>
            <a:pPr algn="ctr"/>
            <a:r>
              <a:rPr lang="en-US" sz="2400" b="1" dirty="0">
                <a:solidFill>
                  <a:srgbClr val="5E1D2B"/>
                </a:solidFill>
                <a:latin typeface="Garamond" panose="02020404030301010803" pitchFamily="18" charset="0"/>
              </a:rPr>
              <a:t>4 Core </a:t>
            </a:r>
          </a:p>
          <a:p>
            <a:pPr algn="ctr"/>
            <a:r>
              <a:rPr lang="en-US" sz="2400" b="1" dirty="0">
                <a:solidFill>
                  <a:srgbClr val="5E1D2B"/>
                </a:solidFill>
                <a:latin typeface="Garamond" panose="02020404030301010803" pitchFamily="18" charset="0"/>
              </a:rPr>
              <a:t>Competences</a:t>
            </a:r>
            <a:endParaRPr lang="id-ID" sz="2400" b="1" dirty="0">
              <a:solidFill>
                <a:srgbClr val="5E1D2B"/>
              </a:solidFill>
              <a:latin typeface="Garamond" panose="02020404030301010803" pitchFamily="18" charset="0"/>
            </a:endParaRPr>
          </a:p>
        </p:txBody>
      </p:sp>
      <p:sp>
        <p:nvSpPr>
          <p:cNvPr id="28" name="Rectangle 27">
            <a:extLst>
              <a:ext uri="{FF2B5EF4-FFF2-40B4-BE49-F238E27FC236}">
                <a16:creationId xmlns:a16="http://schemas.microsoft.com/office/drawing/2014/main" id="{55DDE66F-A1E2-4D1E-9D3D-5D90C8AC8317}"/>
              </a:ext>
            </a:extLst>
          </p:cNvPr>
          <p:cNvSpPr/>
          <p:nvPr/>
        </p:nvSpPr>
        <p:spPr>
          <a:xfrm>
            <a:off x="1139661" y="319523"/>
            <a:ext cx="2733249" cy="461665"/>
          </a:xfrm>
          <a:prstGeom prst="rect">
            <a:avLst/>
          </a:prstGeom>
        </p:spPr>
        <p:txBody>
          <a:bodyPr wrap="none">
            <a:spAutoFit/>
          </a:bodyPr>
          <a:lstStyle/>
          <a:p>
            <a:r>
              <a:rPr lang="en-US" sz="2400" b="1" dirty="0">
                <a:solidFill>
                  <a:schemeClr val="bg1"/>
                </a:solidFill>
                <a:latin typeface="Garamond" panose="02020404030301010803" pitchFamily="18" charset="0"/>
              </a:rPr>
              <a:t>Core Competences</a:t>
            </a:r>
            <a:r>
              <a:rPr lang="id-ID" sz="2400" b="1" dirty="0">
                <a:solidFill>
                  <a:schemeClr val="bg1"/>
                </a:solidFill>
                <a:latin typeface="Garamond" panose="02020404030301010803" pitchFamily="18" charset="0"/>
              </a:rPr>
              <a:t>.</a:t>
            </a:r>
          </a:p>
        </p:txBody>
      </p:sp>
      <p:sp>
        <p:nvSpPr>
          <p:cNvPr id="5" name="Oval 4">
            <a:extLst>
              <a:ext uri="{FF2B5EF4-FFF2-40B4-BE49-F238E27FC236}">
                <a16:creationId xmlns:a16="http://schemas.microsoft.com/office/drawing/2014/main" id="{FB908679-34C9-4A4B-A2CE-BA3C17C39E32}"/>
              </a:ext>
            </a:extLst>
          </p:cNvPr>
          <p:cNvSpPr/>
          <p:nvPr/>
        </p:nvSpPr>
        <p:spPr>
          <a:xfrm>
            <a:off x="4020590" y="1761833"/>
            <a:ext cx="1656000" cy="1656000"/>
          </a:xfrm>
          <a:prstGeom prst="ellipse">
            <a:avLst/>
          </a:prstGeom>
          <a:solidFill>
            <a:srgbClr val="5E1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Oval 28">
            <a:extLst>
              <a:ext uri="{FF2B5EF4-FFF2-40B4-BE49-F238E27FC236}">
                <a16:creationId xmlns:a16="http://schemas.microsoft.com/office/drawing/2014/main" id="{859FBA9D-BB8E-4171-812E-5EEF5316A533}"/>
              </a:ext>
            </a:extLst>
          </p:cNvPr>
          <p:cNvSpPr/>
          <p:nvPr/>
        </p:nvSpPr>
        <p:spPr>
          <a:xfrm>
            <a:off x="6523971" y="1746593"/>
            <a:ext cx="1656000" cy="1656000"/>
          </a:xfrm>
          <a:prstGeom prst="ellipse">
            <a:avLst/>
          </a:prstGeom>
          <a:solidFill>
            <a:srgbClr val="5E1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Oval 29">
            <a:extLst>
              <a:ext uri="{FF2B5EF4-FFF2-40B4-BE49-F238E27FC236}">
                <a16:creationId xmlns:a16="http://schemas.microsoft.com/office/drawing/2014/main" id="{5FBAFD21-D802-4ADF-8E0A-3420F213CF8C}"/>
              </a:ext>
            </a:extLst>
          </p:cNvPr>
          <p:cNvSpPr/>
          <p:nvPr/>
        </p:nvSpPr>
        <p:spPr>
          <a:xfrm>
            <a:off x="6523971" y="4264377"/>
            <a:ext cx="1656000" cy="1656000"/>
          </a:xfrm>
          <a:prstGeom prst="ellipse">
            <a:avLst/>
          </a:prstGeom>
          <a:solidFill>
            <a:srgbClr val="5E1D2B"/>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Oval 30">
            <a:extLst>
              <a:ext uri="{FF2B5EF4-FFF2-40B4-BE49-F238E27FC236}">
                <a16:creationId xmlns:a16="http://schemas.microsoft.com/office/drawing/2014/main" id="{D0D9C4FA-3E82-4466-8838-D4DA0A31B5FF}"/>
              </a:ext>
            </a:extLst>
          </p:cNvPr>
          <p:cNvSpPr/>
          <p:nvPr/>
        </p:nvSpPr>
        <p:spPr>
          <a:xfrm>
            <a:off x="4015785" y="4264377"/>
            <a:ext cx="1656000" cy="1656000"/>
          </a:xfrm>
          <a:prstGeom prst="ellipse">
            <a:avLst/>
          </a:prstGeom>
          <a:solidFill>
            <a:srgbClr val="5E1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lumMod val="50000"/>
                </a:schemeClr>
              </a:solidFill>
            </a:endParaRPr>
          </a:p>
        </p:txBody>
      </p:sp>
      <p:sp>
        <p:nvSpPr>
          <p:cNvPr id="19" name="Rectangle 18">
            <a:extLst>
              <a:ext uri="{FF2B5EF4-FFF2-40B4-BE49-F238E27FC236}">
                <a16:creationId xmlns:a16="http://schemas.microsoft.com/office/drawing/2014/main" id="{EA76B4AD-4B53-4BAE-BCFD-85459EFF85BB}"/>
              </a:ext>
            </a:extLst>
          </p:cNvPr>
          <p:cNvSpPr/>
          <p:nvPr/>
        </p:nvSpPr>
        <p:spPr>
          <a:xfrm>
            <a:off x="6791784" y="4737418"/>
            <a:ext cx="1161060" cy="707886"/>
          </a:xfrm>
          <a:prstGeom prst="rect">
            <a:avLst/>
          </a:prstGeom>
        </p:spPr>
        <p:txBody>
          <a:bodyPr wrap="square">
            <a:spAutoFit/>
          </a:bodyPr>
          <a:lstStyle/>
          <a:p>
            <a:pPr algn="ctr"/>
            <a:r>
              <a:rPr lang="en-US" sz="2000" b="1" dirty="0">
                <a:solidFill>
                  <a:schemeClr val="bg1"/>
                </a:solidFill>
                <a:latin typeface="Garamond" panose="02020404030301010803" pitchFamily="18" charset="0"/>
              </a:rPr>
              <a:t>HR </a:t>
            </a:r>
          </a:p>
          <a:p>
            <a:pPr algn="ctr"/>
            <a:r>
              <a:rPr lang="en-US" sz="2000" b="1" dirty="0">
                <a:solidFill>
                  <a:schemeClr val="bg1"/>
                </a:solidFill>
                <a:latin typeface="Garamond" panose="02020404030301010803" pitchFamily="18" charset="0"/>
              </a:rPr>
              <a:t>Services</a:t>
            </a:r>
          </a:p>
        </p:txBody>
      </p:sp>
      <p:sp>
        <p:nvSpPr>
          <p:cNvPr id="20" name="Rectangle 19">
            <a:extLst>
              <a:ext uri="{FF2B5EF4-FFF2-40B4-BE49-F238E27FC236}">
                <a16:creationId xmlns:a16="http://schemas.microsoft.com/office/drawing/2014/main" id="{FEA72E53-2113-45F9-BF86-3FBA24600BE8}"/>
              </a:ext>
            </a:extLst>
          </p:cNvPr>
          <p:cNvSpPr/>
          <p:nvPr/>
        </p:nvSpPr>
        <p:spPr>
          <a:xfrm>
            <a:off x="4151566" y="4706112"/>
            <a:ext cx="1276957" cy="707886"/>
          </a:xfrm>
          <a:prstGeom prst="rect">
            <a:avLst/>
          </a:prstGeom>
        </p:spPr>
        <p:txBody>
          <a:bodyPr wrap="square">
            <a:spAutoFit/>
          </a:bodyPr>
          <a:lstStyle/>
          <a:p>
            <a:pPr algn="ctr"/>
            <a:r>
              <a:rPr lang="en-US" sz="2000" b="1" dirty="0">
                <a:solidFill>
                  <a:schemeClr val="bg1"/>
                </a:solidFill>
                <a:latin typeface="Garamond" panose="02020404030301010803" pitchFamily="18" charset="0"/>
              </a:rPr>
              <a:t>Property Advocacy</a:t>
            </a:r>
          </a:p>
        </p:txBody>
      </p:sp>
      <p:sp>
        <p:nvSpPr>
          <p:cNvPr id="21" name="Rectangle 20">
            <a:extLst>
              <a:ext uri="{FF2B5EF4-FFF2-40B4-BE49-F238E27FC236}">
                <a16:creationId xmlns:a16="http://schemas.microsoft.com/office/drawing/2014/main" id="{41AEDA35-7C36-453C-96E8-76366F040A43}"/>
              </a:ext>
            </a:extLst>
          </p:cNvPr>
          <p:cNvSpPr/>
          <p:nvPr/>
        </p:nvSpPr>
        <p:spPr>
          <a:xfrm>
            <a:off x="3868219" y="2230321"/>
            <a:ext cx="1922004" cy="707886"/>
          </a:xfrm>
          <a:prstGeom prst="rect">
            <a:avLst/>
          </a:prstGeom>
        </p:spPr>
        <p:txBody>
          <a:bodyPr wrap="square">
            <a:spAutoFit/>
          </a:bodyPr>
          <a:lstStyle/>
          <a:p>
            <a:pPr algn="ctr"/>
            <a:r>
              <a:rPr lang="en-US" sz="2000" b="1" dirty="0">
                <a:solidFill>
                  <a:schemeClr val="bg1"/>
                </a:solidFill>
                <a:latin typeface="Garamond" panose="02020404030301010803" pitchFamily="18" charset="0"/>
              </a:rPr>
              <a:t>Market </a:t>
            </a:r>
          </a:p>
          <a:p>
            <a:pPr algn="ctr"/>
            <a:r>
              <a:rPr lang="en-US" sz="2000" b="1" dirty="0">
                <a:solidFill>
                  <a:schemeClr val="bg1"/>
                </a:solidFill>
                <a:latin typeface="Garamond" panose="02020404030301010803" pitchFamily="18" charset="0"/>
              </a:rPr>
              <a:t>Entry</a:t>
            </a:r>
            <a:endParaRPr lang="id-ID" sz="2000" b="1" dirty="0">
              <a:solidFill>
                <a:schemeClr val="bg1"/>
              </a:solidFill>
              <a:latin typeface="Garamond" panose="02020404030301010803" pitchFamily="18" charset="0"/>
            </a:endParaRPr>
          </a:p>
        </p:txBody>
      </p:sp>
      <p:sp>
        <p:nvSpPr>
          <p:cNvPr id="26" name="Rectangle 25">
            <a:extLst>
              <a:ext uri="{FF2B5EF4-FFF2-40B4-BE49-F238E27FC236}">
                <a16:creationId xmlns:a16="http://schemas.microsoft.com/office/drawing/2014/main" id="{FEF66E67-5485-426B-A1D1-10687B00E601}"/>
              </a:ext>
            </a:extLst>
          </p:cNvPr>
          <p:cNvSpPr/>
          <p:nvPr/>
        </p:nvSpPr>
        <p:spPr>
          <a:xfrm>
            <a:off x="6375958" y="2207171"/>
            <a:ext cx="1922004" cy="707886"/>
          </a:xfrm>
          <a:prstGeom prst="rect">
            <a:avLst/>
          </a:prstGeom>
        </p:spPr>
        <p:txBody>
          <a:bodyPr wrap="square">
            <a:spAutoFit/>
          </a:bodyPr>
          <a:lstStyle/>
          <a:p>
            <a:pPr algn="ctr"/>
            <a:r>
              <a:rPr lang="en-US" sz="2000" b="1" dirty="0">
                <a:solidFill>
                  <a:schemeClr val="bg1"/>
                </a:solidFill>
                <a:latin typeface="Garamond" panose="02020404030301010803" pitchFamily="18" charset="0"/>
              </a:rPr>
              <a:t>Corporate Services</a:t>
            </a:r>
          </a:p>
        </p:txBody>
      </p:sp>
      <p:cxnSp>
        <p:nvCxnSpPr>
          <p:cNvPr id="7" name="Straight Connector 6"/>
          <p:cNvCxnSpPr/>
          <p:nvPr/>
        </p:nvCxnSpPr>
        <p:spPr>
          <a:xfrm>
            <a:off x="7660888" y="3835657"/>
            <a:ext cx="4103649"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42332" y="3838839"/>
            <a:ext cx="4103649" cy="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V="1">
            <a:off x="6089123" y="1365999"/>
            <a:ext cx="0" cy="91440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V="1">
            <a:off x="6075118" y="5368618"/>
            <a:ext cx="0" cy="914400"/>
          </a:xfrm>
          <a:prstGeom prst="line">
            <a:avLst/>
          </a:prstGeom>
          <a:ln>
            <a:solidFill>
              <a:schemeClr val="bg2">
                <a:lumMod val="90000"/>
              </a:schemeClr>
            </a:solidFill>
          </a:ln>
        </p:spPr>
        <p:style>
          <a:lnRef idx="1">
            <a:schemeClr val="dk1"/>
          </a:lnRef>
          <a:fillRef idx="0">
            <a:schemeClr val="dk1"/>
          </a:fillRef>
          <a:effectRef idx="0">
            <a:schemeClr val="dk1"/>
          </a:effectRef>
          <a:fontRef idx="minor">
            <a:schemeClr val="tx1"/>
          </a:fontRef>
        </p:style>
      </p:cxnSp>
      <p:pic>
        <p:nvPicPr>
          <p:cNvPr id="43" name="Picture 42">
            <a:extLst>
              <a:ext uri="{FF2B5EF4-FFF2-40B4-BE49-F238E27FC236}">
                <a16:creationId xmlns:a16="http://schemas.microsoft.com/office/drawing/2014/main" id="{5C820F1D-A002-4224-977C-96BBC7DEB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spTree>
    <p:extLst>
      <p:ext uri="{BB962C8B-B14F-4D97-AF65-F5344CB8AC3E}">
        <p14:creationId xmlns:p14="http://schemas.microsoft.com/office/powerpoint/2010/main" val="345427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close up of a logo&#10;&#10;Description automatically generated">
            <a:extLst>
              <a:ext uri="{FF2B5EF4-FFF2-40B4-BE49-F238E27FC236}">
                <a16:creationId xmlns:a16="http://schemas.microsoft.com/office/drawing/2014/main" id="{4B910E05-E284-417D-9D78-704F0A96F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10" name="Rectangle 9"/>
          <p:cNvSpPr/>
          <p:nvPr/>
        </p:nvSpPr>
        <p:spPr>
          <a:xfrm>
            <a:off x="0" y="6356194"/>
            <a:ext cx="12192000" cy="4046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08C40CD-522E-4F9F-8AEA-D63C397D815F}"/>
              </a:ext>
            </a:extLst>
          </p:cNvPr>
          <p:cNvSpPr/>
          <p:nvPr/>
        </p:nvSpPr>
        <p:spPr>
          <a:xfrm>
            <a:off x="206664" y="1700195"/>
            <a:ext cx="2743200" cy="1015663"/>
          </a:xfrm>
          <a:prstGeom prst="rect">
            <a:avLst/>
          </a:prstGeom>
        </p:spPr>
        <p:txBody>
          <a:bodyPr wrap="square" anchor="ctr">
            <a:spAutoFit/>
          </a:bodyPr>
          <a:lstStyle/>
          <a:p>
            <a:r>
              <a:rPr lang="en-US" b="1" dirty="0">
                <a:solidFill>
                  <a:srgbClr val="2B123E"/>
                </a:solidFill>
                <a:latin typeface="Garamond" panose="02020404030301010803" pitchFamily="18" charset="0"/>
              </a:rPr>
              <a:t>Understand Your Market</a:t>
            </a:r>
          </a:p>
          <a:p>
            <a:pPr marL="285750" indent="-285750">
              <a:buFont typeface="Wingdings" pitchFamily="2" charset="2"/>
              <a:buChar char="§"/>
            </a:pPr>
            <a:r>
              <a:rPr lang="en-US" sz="1400" dirty="0">
                <a:solidFill>
                  <a:srgbClr val="616768"/>
                </a:solidFill>
              </a:rPr>
              <a:t>Market research and entry strategy</a:t>
            </a:r>
          </a:p>
          <a:p>
            <a:pPr marL="285750" indent="-285750">
              <a:buFont typeface="Wingdings" pitchFamily="2" charset="2"/>
              <a:buChar char="§"/>
            </a:pPr>
            <a:r>
              <a:rPr lang="en-US" sz="1400" dirty="0">
                <a:solidFill>
                  <a:srgbClr val="616768"/>
                </a:solidFill>
              </a:rPr>
              <a:t>Business Visit Support</a:t>
            </a:r>
            <a:endParaRPr lang="id-ID" sz="1400" dirty="0">
              <a:solidFill>
                <a:srgbClr val="616768"/>
              </a:solidFill>
            </a:endParaRPr>
          </a:p>
        </p:txBody>
      </p:sp>
      <p:sp>
        <p:nvSpPr>
          <p:cNvPr id="75" name="Rectangle 74">
            <a:extLst>
              <a:ext uri="{FF2B5EF4-FFF2-40B4-BE49-F238E27FC236}">
                <a16:creationId xmlns:a16="http://schemas.microsoft.com/office/drawing/2014/main" id="{608C40CD-522E-4F9F-8AEA-D63C397D815F}"/>
              </a:ext>
            </a:extLst>
          </p:cNvPr>
          <p:cNvSpPr/>
          <p:nvPr/>
        </p:nvSpPr>
        <p:spPr>
          <a:xfrm>
            <a:off x="1390120" y="4515703"/>
            <a:ext cx="2760833" cy="1508105"/>
          </a:xfrm>
          <a:prstGeom prst="rect">
            <a:avLst/>
          </a:prstGeom>
        </p:spPr>
        <p:txBody>
          <a:bodyPr wrap="square" anchor="ctr">
            <a:spAutoFit/>
          </a:bodyPr>
          <a:lstStyle/>
          <a:p>
            <a:r>
              <a:rPr lang="en-US" b="1" dirty="0">
                <a:solidFill>
                  <a:srgbClr val="2B123E"/>
                </a:solidFill>
                <a:latin typeface="Garamond" panose="02020404030301010803" pitchFamily="18" charset="0"/>
              </a:rPr>
              <a:t>Your Market Presence via Agents or Partner</a:t>
            </a:r>
          </a:p>
          <a:p>
            <a:pPr marL="285750" indent="-285750">
              <a:buFont typeface="Wingdings" pitchFamily="2" charset="2"/>
              <a:buChar char="§"/>
            </a:pPr>
            <a:r>
              <a:rPr lang="en-US" sz="1400" dirty="0">
                <a:solidFill>
                  <a:srgbClr val="616768"/>
                </a:solidFill>
              </a:rPr>
              <a:t>Company representation (Sales Agent)</a:t>
            </a:r>
          </a:p>
          <a:p>
            <a:pPr marL="285750" indent="-285750">
              <a:buFont typeface="Wingdings" pitchFamily="2" charset="2"/>
              <a:buChar char="§"/>
            </a:pPr>
            <a:r>
              <a:rPr lang="en-US" sz="1400" dirty="0">
                <a:solidFill>
                  <a:srgbClr val="616768"/>
                </a:solidFill>
              </a:rPr>
              <a:t>Business Partner Identification, i.e. distributor matching</a:t>
            </a:r>
            <a:endParaRPr lang="id-ID" sz="1400" dirty="0">
              <a:solidFill>
                <a:srgbClr val="616768"/>
              </a:solidFill>
            </a:endParaRPr>
          </a:p>
        </p:txBody>
      </p:sp>
      <p:sp>
        <p:nvSpPr>
          <p:cNvPr id="39" name="Rectangle 38">
            <a:extLst>
              <a:ext uri="{FF2B5EF4-FFF2-40B4-BE49-F238E27FC236}">
                <a16:creationId xmlns:a16="http://schemas.microsoft.com/office/drawing/2014/main" id="{608C40CD-522E-4F9F-8AEA-D63C397D815F}"/>
              </a:ext>
            </a:extLst>
          </p:cNvPr>
          <p:cNvSpPr/>
          <p:nvPr/>
        </p:nvSpPr>
        <p:spPr>
          <a:xfrm>
            <a:off x="3139552" y="896230"/>
            <a:ext cx="2743200" cy="1508105"/>
          </a:xfrm>
          <a:prstGeom prst="rect">
            <a:avLst/>
          </a:prstGeom>
        </p:spPr>
        <p:txBody>
          <a:bodyPr wrap="square" anchor="ctr">
            <a:spAutoFit/>
          </a:bodyPr>
          <a:lstStyle/>
          <a:p>
            <a:r>
              <a:rPr lang="en-US" b="1" dirty="0">
                <a:solidFill>
                  <a:schemeClr val="accent6">
                    <a:lumMod val="50000"/>
                  </a:schemeClr>
                </a:solidFill>
                <a:latin typeface="Garamond" panose="02020404030301010803" pitchFamily="18" charset="0"/>
              </a:rPr>
              <a:t>Finance Solutions for Your Indonesian Buyer</a:t>
            </a:r>
          </a:p>
          <a:p>
            <a:pPr marL="285750" indent="-285750">
              <a:buFont typeface="Wingdings" pitchFamily="2" charset="2"/>
              <a:buChar char="§"/>
            </a:pPr>
            <a:r>
              <a:rPr lang="en-US" sz="1400" dirty="0">
                <a:solidFill>
                  <a:srgbClr val="616768"/>
                </a:solidFill>
              </a:rPr>
              <a:t>Export Credit Finance (ECA) facilities for Indonesian buyers</a:t>
            </a:r>
          </a:p>
          <a:p>
            <a:pPr marL="285750" indent="-285750">
              <a:buFont typeface="Wingdings" pitchFamily="2" charset="2"/>
              <a:buChar char="§"/>
            </a:pPr>
            <a:r>
              <a:rPr lang="en-US" sz="1400" dirty="0">
                <a:solidFill>
                  <a:srgbClr val="616768"/>
                </a:solidFill>
              </a:rPr>
              <a:t>Long Term Financing</a:t>
            </a:r>
          </a:p>
          <a:p>
            <a:pPr marL="285750" indent="-285750">
              <a:buFont typeface="Wingdings" pitchFamily="2" charset="2"/>
              <a:buChar char="§"/>
            </a:pPr>
            <a:r>
              <a:rPr lang="en-US" sz="1400" dirty="0">
                <a:solidFill>
                  <a:srgbClr val="616768"/>
                </a:solidFill>
              </a:rPr>
              <a:t>Leasing Solutions</a:t>
            </a:r>
          </a:p>
        </p:txBody>
      </p:sp>
      <p:sp>
        <p:nvSpPr>
          <p:cNvPr id="41" name="Rectangle 40">
            <a:extLst>
              <a:ext uri="{FF2B5EF4-FFF2-40B4-BE49-F238E27FC236}">
                <a16:creationId xmlns:a16="http://schemas.microsoft.com/office/drawing/2014/main" id="{608C40CD-522E-4F9F-8AEA-D63C397D815F}"/>
              </a:ext>
            </a:extLst>
          </p:cNvPr>
          <p:cNvSpPr/>
          <p:nvPr/>
        </p:nvSpPr>
        <p:spPr>
          <a:xfrm>
            <a:off x="4676362" y="4844944"/>
            <a:ext cx="2743200" cy="1077218"/>
          </a:xfrm>
          <a:prstGeom prst="rect">
            <a:avLst/>
          </a:prstGeom>
        </p:spPr>
        <p:txBody>
          <a:bodyPr wrap="square" anchor="ctr">
            <a:spAutoFit/>
          </a:bodyPr>
          <a:lstStyle/>
          <a:p>
            <a:r>
              <a:rPr lang="en-US" b="1" dirty="0">
                <a:solidFill>
                  <a:srgbClr val="401B5B"/>
                </a:solidFill>
                <a:latin typeface="Garamond" panose="02020404030301010803" pitchFamily="18" charset="0"/>
              </a:rPr>
              <a:t>Establish Your Own Market Presence</a:t>
            </a:r>
          </a:p>
          <a:p>
            <a:pPr marL="285750" indent="-285750">
              <a:buFont typeface="Wingdings" pitchFamily="2" charset="2"/>
              <a:buChar char="§"/>
            </a:pPr>
            <a:r>
              <a:rPr lang="en-US" sz="1400" dirty="0">
                <a:solidFill>
                  <a:srgbClr val="616768"/>
                </a:solidFill>
              </a:rPr>
              <a:t>Company or Representative</a:t>
            </a:r>
            <a:r>
              <a:rPr lang="id-ID" sz="1400" dirty="0">
                <a:solidFill>
                  <a:srgbClr val="616768"/>
                </a:solidFill>
              </a:rPr>
              <a:t> </a:t>
            </a:r>
            <a:r>
              <a:rPr lang="en-US" sz="1400" dirty="0">
                <a:solidFill>
                  <a:srgbClr val="616768"/>
                </a:solidFill>
              </a:rPr>
              <a:t>Office Establishment</a:t>
            </a:r>
          </a:p>
        </p:txBody>
      </p:sp>
      <p:sp>
        <p:nvSpPr>
          <p:cNvPr id="43" name="Rectangle 42">
            <a:extLst>
              <a:ext uri="{FF2B5EF4-FFF2-40B4-BE49-F238E27FC236}">
                <a16:creationId xmlns:a16="http://schemas.microsoft.com/office/drawing/2014/main" id="{608C40CD-522E-4F9F-8AEA-D63C397D815F}"/>
              </a:ext>
            </a:extLst>
          </p:cNvPr>
          <p:cNvSpPr/>
          <p:nvPr/>
        </p:nvSpPr>
        <p:spPr>
          <a:xfrm>
            <a:off x="6388465" y="1464282"/>
            <a:ext cx="2760833" cy="1231106"/>
          </a:xfrm>
          <a:prstGeom prst="rect">
            <a:avLst/>
          </a:prstGeom>
        </p:spPr>
        <p:txBody>
          <a:bodyPr wrap="square" anchor="ctr">
            <a:spAutoFit/>
          </a:bodyPr>
          <a:lstStyle/>
          <a:p>
            <a:r>
              <a:rPr lang="en-US" b="1" dirty="0">
                <a:solidFill>
                  <a:schemeClr val="accent2">
                    <a:lumMod val="75000"/>
                  </a:schemeClr>
                </a:solidFill>
                <a:latin typeface="Garamond" panose="02020404030301010803" pitchFamily="18" charset="0"/>
              </a:rPr>
              <a:t>Find Your Suitable Office</a:t>
            </a:r>
          </a:p>
          <a:p>
            <a:pPr marL="285750" indent="-285750">
              <a:buFont typeface="Wingdings" pitchFamily="2" charset="2"/>
              <a:buChar char="§"/>
            </a:pPr>
            <a:r>
              <a:rPr lang="en-US" sz="1400" dirty="0">
                <a:solidFill>
                  <a:srgbClr val="616768"/>
                </a:solidFill>
              </a:rPr>
              <a:t>Identify and benchmark office space and production sites</a:t>
            </a:r>
          </a:p>
          <a:p>
            <a:pPr marL="285750" indent="-285750">
              <a:buFont typeface="Wingdings" pitchFamily="2" charset="2"/>
              <a:buChar char="§"/>
            </a:pPr>
            <a:r>
              <a:rPr lang="en-US" sz="1400" dirty="0">
                <a:solidFill>
                  <a:srgbClr val="616768"/>
                </a:solidFill>
              </a:rPr>
              <a:t>Virtual Offices and Administration Services</a:t>
            </a:r>
          </a:p>
        </p:txBody>
      </p:sp>
      <p:sp>
        <p:nvSpPr>
          <p:cNvPr id="46" name="Rectangle 45">
            <a:extLst>
              <a:ext uri="{FF2B5EF4-FFF2-40B4-BE49-F238E27FC236}">
                <a16:creationId xmlns:a16="http://schemas.microsoft.com/office/drawing/2014/main" id="{608C40CD-522E-4F9F-8AEA-D63C397D815F}"/>
              </a:ext>
            </a:extLst>
          </p:cNvPr>
          <p:cNvSpPr/>
          <p:nvPr/>
        </p:nvSpPr>
        <p:spPr>
          <a:xfrm>
            <a:off x="9257898" y="1276773"/>
            <a:ext cx="2760833" cy="1077218"/>
          </a:xfrm>
          <a:prstGeom prst="rect">
            <a:avLst/>
          </a:prstGeom>
        </p:spPr>
        <p:txBody>
          <a:bodyPr wrap="square" anchor="ctr">
            <a:spAutoFit/>
          </a:bodyPr>
          <a:lstStyle/>
          <a:p>
            <a:r>
              <a:rPr lang="en-US" b="1" dirty="0">
                <a:solidFill>
                  <a:schemeClr val="accent1">
                    <a:lumMod val="75000"/>
                  </a:schemeClr>
                </a:solidFill>
                <a:latin typeface="Garamond" panose="02020404030301010803" pitchFamily="18" charset="0"/>
              </a:rPr>
              <a:t>Get Your Business Operations Started </a:t>
            </a:r>
          </a:p>
          <a:p>
            <a:pPr marL="285750" indent="-285750">
              <a:buFont typeface="Wingdings" pitchFamily="2" charset="2"/>
              <a:buChar char="§"/>
            </a:pPr>
            <a:r>
              <a:rPr lang="en-US" sz="1400" dirty="0">
                <a:solidFill>
                  <a:srgbClr val="616768"/>
                </a:solidFill>
              </a:rPr>
              <a:t>Interims management &amp; Corporate Secretarial Services</a:t>
            </a:r>
          </a:p>
        </p:txBody>
      </p:sp>
      <p:sp>
        <p:nvSpPr>
          <p:cNvPr id="57" name="Rectangle 56">
            <a:extLst>
              <a:ext uri="{FF2B5EF4-FFF2-40B4-BE49-F238E27FC236}">
                <a16:creationId xmlns:a16="http://schemas.microsoft.com/office/drawing/2014/main" id="{608C40CD-522E-4F9F-8AEA-D63C397D815F}"/>
              </a:ext>
            </a:extLst>
          </p:cNvPr>
          <p:cNvSpPr/>
          <p:nvPr/>
        </p:nvSpPr>
        <p:spPr>
          <a:xfrm>
            <a:off x="7972483" y="4434971"/>
            <a:ext cx="2743200" cy="1231106"/>
          </a:xfrm>
          <a:prstGeom prst="rect">
            <a:avLst/>
          </a:prstGeom>
        </p:spPr>
        <p:txBody>
          <a:bodyPr wrap="square" anchor="ctr">
            <a:spAutoFit/>
          </a:bodyPr>
          <a:lstStyle/>
          <a:p>
            <a:r>
              <a:rPr lang="en-US" b="1" dirty="0">
                <a:solidFill>
                  <a:schemeClr val="accent1">
                    <a:lumMod val="75000"/>
                  </a:schemeClr>
                </a:solidFill>
                <a:latin typeface="Garamond" panose="02020404030301010803" pitchFamily="18" charset="0"/>
              </a:rPr>
              <a:t>Find Your Local Team</a:t>
            </a:r>
          </a:p>
          <a:p>
            <a:pPr marL="285750" indent="-285750">
              <a:buFont typeface="Wingdings" pitchFamily="2" charset="2"/>
              <a:buChar char="§"/>
            </a:pPr>
            <a:r>
              <a:rPr lang="en-US" sz="1400" dirty="0">
                <a:solidFill>
                  <a:srgbClr val="616768"/>
                </a:solidFill>
              </a:rPr>
              <a:t>HR Recruitment</a:t>
            </a:r>
          </a:p>
          <a:p>
            <a:pPr marL="285750" indent="-285750">
              <a:buFont typeface="Wingdings" pitchFamily="2" charset="2"/>
              <a:buChar char="§"/>
            </a:pPr>
            <a:r>
              <a:rPr lang="en-US" sz="1400" dirty="0">
                <a:solidFill>
                  <a:srgbClr val="616768"/>
                </a:solidFill>
              </a:rPr>
              <a:t>Work Permit Assistance</a:t>
            </a:r>
          </a:p>
          <a:p>
            <a:pPr marL="285750" indent="-285750">
              <a:buFont typeface="Wingdings" pitchFamily="2" charset="2"/>
              <a:buChar char="§"/>
            </a:pPr>
            <a:r>
              <a:rPr lang="en-US" sz="1400" dirty="0">
                <a:solidFill>
                  <a:schemeClr val="tx1">
                    <a:lumMod val="65000"/>
                    <a:lumOff val="35000"/>
                  </a:schemeClr>
                </a:solidFill>
              </a:rPr>
              <a:t>Business coaching on Indonesian culture</a:t>
            </a:r>
          </a:p>
        </p:txBody>
      </p:sp>
      <p:cxnSp>
        <p:nvCxnSpPr>
          <p:cNvPr id="6" name="Straight Connector 5"/>
          <p:cNvCxnSpPr>
            <a:cxnSpLocks/>
          </p:cNvCxnSpPr>
          <p:nvPr/>
        </p:nvCxnSpPr>
        <p:spPr>
          <a:xfrm>
            <a:off x="1227347" y="2733548"/>
            <a:ext cx="0" cy="548640"/>
          </a:xfrm>
          <a:prstGeom prst="line">
            <a:avLst/>
          </a:prstGeom>
          <a:ln w="28575">
            <a:solidFill>
              <a:srgbClr val="D4C2C6"/>
            </a:solidFill>
          </a:ln>
        </p:spPr>
        <p:style>
          <a:lnRef idx="1">
            <a:schemeClr val="dk1"/>
          </a:lnRef>
          <a:fillRef idx="0">
            <a:schemeClr val="dk1"/>
          </a:fillRef>
          <a:effectRef idx="0">
            <a:schemeClr val="dk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id="{51D60C6C-87F6-40F8-9691-63CE4834D4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08" y="3274512"/>
            <a:ext cx="11338583" cy="649225"/>
          </a:xfrm>
          <a:prstGeom prst="rect">
            <a:avLst/>
          </a:prstGeom>
        </p:spPr>
      </p:pic>
      <p:cxnSp>
        <p:nvCxnSpPr>
          <p:cNvPr id="33" name="Straight Connector 32">
            <a:extLst>
              <a:ext uri="{FF2B5EF4-FFF2-40B4-BE49-F238E27FC236}">
                <a16:creationId xmlns:a16="http://schemas.microsoft.com/office/drawing/2014/main" id="{C3BBCDE2-8163-46C0-AD56-472B71774530}"/>
              </a:ext>
            </a:extLst>
          </p:cNvPr>
          <p:cNvCxnSpPr>
            <a:cxnSpLocks/>
          </p:cNvCxnSpPr>
          <p:nvPr/>
        </p:nvCxnSpPr>
        <p:spPr>
          <a:xfrm>
            <a:off x="4465595" y="2379686"/>
            <a:ext cx="0" cy="914400"/>
          </a:xfrm>
          <a:prstGeom prst="line">
            <a:avLst/>
          </a:prstGeom>
          <a:ln w="28575">
            <a:solidFill>
              <a:srgbClr val="AD8B92"/>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E438803-15B1-4E79-AA4E-EB57498836EE}"/>
              </a:ext>
            </a:extLst>
          </p:cNvPr>
          <p:cNvCxnSpPr>
            <a:cxnSpLocks/>
          </p:cNvCxnSpPr>
          <p:nvPr/>
        </p:nvCxnSpPr>
        <p:spPr>
          <a:xfrm>
            <a:off x="7677442" y="2745446"/>
            <a:ext cx="0" cy="548640"/>
          </a:xfrm>
          <a:prstGeom prst="line">
            <a:avLst/>
          </a:prstGeom>
          <a:ln w="28575">
            <a:solidFill>
              <a:srgbClr val="85545F"/>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4278097A-6EF2-45FE-89CE-275AED811A0F}"/>
              </a:ext>
            </a:extLst>
          </p:cNvPr>
          <p:cNvCxnSpPr>
            <a:cxnSpLocks/>
          </p:cNvCxnSpPr>
          <p:nvPr/>
        </p:nvCxnSpPr>
        <p:spPr>
          <a:xfrm>
            <a:off x="10933318" y="2367788"/>
            <a:ext cx="0" cy="914400"/>
          </a:xfrm>
          <a:prstGeom prst="line">
            <a:avLst/>
          </a:prstGeom>
          <a:ln w="28575">
            <a:solidFill>
              <a:srgbClr val="5E1D2B"/>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17ECC4CB-37CD-4226-9AEE-2B4FABCDF508}"/>
              </a:ext>
            </a:extLst>
          </p:cNvPr>
          <p:cNvCxnSpPr>
            <a:cxnSpLocks/>
          </p:cNvCxnSpPr>
          <p:nvPr/>
        </p:nvCxnSpPr>
        <p:spPr>
          <a:xfrm>
            <a:off x="2770537" y="3918975"/>
            <a:ext cx="0" cy="548640"/>
          </a:xfrm>
          <a:prstGeom prst="line">
            <a:avLst/>
          </a:prstGeom>
          <a:ln w="28575">
            <a:solidFill>
              <a:srgbClr val="C0A7AC"/>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ED83B892-F702-4716-8628-68869A5E4DEB}"/>
              </a:ext>
            </a:extLst>
          </p:cNvPr>
          <p:cNvCxnSpPr>
            <a:cxnSpLocks/>
          </p:cNvCxnSpPr>
          <p:nvPr/>
        </p:nvCxnSpPr>
        <p:spPr>
          <a:xfrm>
            <a:off x="6047962" y="3894708"/>
            <a:ext cx="0" cy="914400"/>
          </a:xfrm>
          <a:prstGeom prst="line">
            <a:avLst/>
          </a:prstGeom>
          <a:ln w="28575">
            <a:solidFill>
              <a:srgbClr val="997079"/>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A4F1093-7937-4FC8-9BD3-71C5E8512627}"/>
              </a:ext>
            </a:extLst>
          </p:cNvPr>
          <p:cNvCxnSpPr>
            <a:cxnSpLocks/>
          </p:cNvCxnSpPr>
          <p:nvPr/>
        </p:nvCxnSpPr>
        <p:spPr>
          <a:xfrm>
            <a:off x="9344083" y="3894709"/>
            <a:ext cx="0" cy="548640"/>
          </a:xfrm>
          <a:prstGeom prst="line">
            <a:avLst/>
          </a:prstGeom>
          <a:ln w="28575">
            <a:solidFill>
              <a:srgbClr val="723945"/>
            </a:solidFill>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5C820F1D-A002-4224-977C-96BBC7DEB9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412" y="0"/>
            <a:ext cx="1712979" cy="1289307"/>
          </a:xfrm>
          <a:prstGeom prst="rect">
            <a:avLst/>
          </a:prstGeom>
        </p:spPr>
      </p:pic>
      <p:sp>
        <p:nvSpPr>
          <p:cNvPr id="37" name="Rectangle 36">
            <a:extLst>
              <a:ext uri="{FF2B5EF4-FFF2-40B4-BE49-F238E27FC236}">
                <a16:creationId xmlns:a16="http://schemas.microsoft.com/office/drawing/2014/main" id="{AF52A3F2-39AC-4095-A781-7ABA3B337167}"/>
              </a:ext>
            </a:extLst>
          </p:cNvPr>
          <p:cNvSpPr/>
          <p:nvPr/>
        </p:nvSpPr>
        <p:spPr>
          <a:xfrm>
            <a:off x="1132097" y="309827"/>
            <a:ext cx="2496324" cy="461665"/>
          </a:xfrm>
          <a:prstGeom prst="rect">
            <a:avLst/>
          </a:prstGeom>
        </p:spPr>
        <p:txBody>
          <a:bodyPr wrap="none">
            <a:spAutoFit/>
          </a:bodyPr>
          <a:lstStyle/>
          <a:p>
            <a:r>
              <a:rPr lang="en-US" sz="2400" b="1" dirty="0">
                <a:solidFill>
                  <a:schemeClr val="bg1"/>
                </a:solidFill>
                <a:latin typeface="Garamond" panose="02020404030301010803" pitchFamily="18" charset="0"/>
              </a:rPr>
              <a:t>One Stop Service</a:t>
            </a:r>
            <a:r>
              <a:rPr lang="id-ID" sz="2400" b="1" dirty="0">
                <a:solidFill>
                  <a:schemeClr val="bg1"/>
                </a:solidFill>
                <a:latin typeface="Garamond" panose="02020404030301010803" pitchFamily="18" charset="0"/>
              </a:rPr>
              <a:t>.</a:t>
            </a:r>
          </a:p>
        </p:txBody>
      </p:sp>
      <p:grpSp>
        <p:nvGrpSpPr>
          <p:cNvPr id="5" name="Group 4"/>
          <p:cNvGrpSpPr/>
          <p:nvPr/>
        </p:nvGrpSpPr>
        <p:grpSpPr>
          <a:xfrm>
            <a:off x="5059580" y="6397275"/>
            <a:ext cx="2081566" cy="307777"/>
            <a:chOff x="3834525" y="6397275"/>
            <a:chExt cx="2081566" cy="307777"/>
          </a:xfrm>
        </p:grpSpPr>
        <p:sp>
          <p:nvSpPr>
            <p:cNvPr id="42" name="Oval 41">
              <a:extLst>
                <a:ext uri="{FF2B5EF4-FFF2-40B4-BE49-F238E27FC236}">
                  <a16:creationId xmlns:a16="http://schemas.microsoft.com/office/drawing/2014/main" id="{859FBA9D-BB8E-4171-812E-5EEF5316A533}"/>
                </a:ext>
              </a:extLst>
            </p:cNvPr>
            <p:cNvSpPr/>
            <p:nvPr/>
          </p:nvSpPr>
          <p:spPr>
            <a:xfrm>
              <a:off x="3834525" y="6459723"/>
              <a:ext cx="182880" cy="18288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4" name="Rectangle 43">
              <a:extLst>
                <a:ext uri="{FF2B5EF4-FFF2-40B4-BE49-F238E27FC236}">
                  <a16:creationId xmlns:a16="http://schemas.microsoft.com/office/drawing/2014/main" id="{FEF66E67-5485-426B-A1D1-10687B00E601}"/>
                </a:ext>
              </a:extLst>
            </p:cNvPr>
            <p:cNvSpPr/>
            <p:nvPr/>
          </p:nvSpPr>
          <p:spPr>
            <a:xfrm>
              <a:off x="3994087" y="6397275"/>
              <a:ext cx="1922004" cy="307777"/>
            </a:xfrm>
            <a:prstGeom prst="rect">
              <a:avLst/>
            </a:prstGeom>
          </p:spPr>
          <p:txBody>
            <a:bodyPr wrap="square">
              <a:spAutoFit/>
            </a:bodyPr>
            <a:lstStyle/>
            <a:p>
              <a:r>
                <a:rPr lang="en-US" sz="1400" b="1" dirty="0">
                  <a:solidFill>
                    <a:schemeClr val="accent6">
                      <a:lumMod val="50000"/>
                    </a:schemeClr>
                  </a:solidFill>
                  <a:latin typeface="Garamond" panose="02020404030301010803" pitchFamily="18" charset="0"/>
                </a:rPr>
                <a:t>Financial Advisory</a:t>
              </a:r>
            </a:p>
          </p:txBody>
        </p:sp>
      </p:grpSp>
      <p:grpSp>
        <p:nvGrpSpPr>
          <p:cNvPr id="4" name="Group 3"/>
          <p:cNvGrpSpPr/>
          <p:nvPr/>
        </p:nvGrpSpPr>
        <p:grpSpPr>
          <a:xfrm>
            <a:off x="2857146" y="6397275"/>
            <a:ext cx="2059264" cy="307777"/>
            <a:chOff x="1585932" y="6397275"/>
            <a:chExt cx="2059264" cy="307777"/>
          </a:xfrm>
        </p:grpSpPr>
        <p:sp>
          <p:nvSpPr>
            <p:cNvPr id="45" name="Oval 44">
              <a:extLst>
                <a:ext uri="{FF2B5EF4-FFF2-40B4-BE49-F238E27FC236}">
                  <a16:creationId xmlns:a16="http://schemas.microsoft.com/office/drawing/2014/main" id="{859FBA9D-BB8E-4171-812E-5EEF5316A533}"/>
                </a:ext>
              </a:extLst>
            </p:cNvPr>
            <p:cNvSpPr/>
            <p:nvPr/>
          </p:nvSpPr>
          <p:spPr>
            <a:xfrm>
              <a:off x="1585932" y="6459723"/>
              <a:ext cx="182880" cy="182880"/>
            </a:xfrm>
            <a:prstGeom prst="ellipse">
              <a:avLst/>
            </a:prstGeom>
            <a:solidFill>
              <a:srgbClr val="2B1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a:extLst>
                <a:ext uri="{FF2B5EF4-FFF2-40B4-BE49-F238E27FC236}">
                  <a16:creationId xmlns:a16="http://schemas.microsoft.com/office/drawing/2014/main" id="{FEF66E67-5485-426B-A1D1-10687B00E601}"/>
                </a:ext>
              </a:extLst>
            </p:cNvPr>
            <p:cNvSpPr/>
            <p:nvPr/>
          </p:nvSpPr>
          <p:spPr>
            <a:xfrm>
              <a:off x="1723192" y="6397275"/>
              <a:ext cx="1922004" cy="307777"/>
            </a:xfrm>
            <a:prstGeom prst="rect">
              <a:avLst/>
            </a:prstGeom>
          </p:spPr>
          <p:txBody>
            <a:bodyPr wrap="square">
              <a:spAutoFit/>
            </a:bodyPr>
            <a:lstStyle/>
            <a:p>
              <a:r>
                <a:rPr lang="en-US" sz="1400" b="1" dirty="0">
                  <a:solidFill>
                    <a:srgbClr val="2B123E"/>
                  </a:solidFill>
                  <a:latin typeface="Garamond" panose="02020404030301010803" pitchFamily="18" charset="0"/>
                </a:rPr>
                <a:t>Market Entry</a:t>
              </a:r>
            </a:p>
          </p:txBody>
        </p:sp>
      </p:grpSp>
      <p:grpSp>
        <p:nvGrpSpPr>
          <p:cNvPr id="8" name="Group 7"/>
          <p:cNvGrpSpPr/>
          <p:nvPr/>
        </p:nvGrpSpPr>
        <p:grpSpPr>
          <a:xfrm>
            <a:off x="7284316" y="6397275"/>
            <a:ext cx="2071458" cy="307777"/>
            <a:chOff x="5908799" y="6397275"/>
            <a:chExt cx="2071458" cy="307777"/>
          </a:xfrm>
        </p:grpSpPr>
        <p:sp>
          <p:nvSpPr>
            <p:cNvPr id="48" name="Oval 47">
              <a:extLst>
                <a:ext uri="{FF2B5EF4-FFF2-40B4-BE49-F238E27FC236}">
                  <a16:creationId xmlns:a16="http://schemas.microsoft.com/office/drawing/2014/main" id="{859FBA9D-BB8E-4171-812E-5EEF5316A533}"/>
                </a:ext>
              </a:extLst>
            </p:cNvPr>
            <p:cNvSpPr/>
            <p:nvPr/>
          </p:nvSpPr>
          <p:spPr>
            <a:xfrm>
              <a:off x="5908799" y="6459723"/>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a:extLst>
                <a:ext uri="{FF2B5EF4-FFF2-40B4-BE49-F238E27FC236}">
                  <a16:creationId xmlns:a16="http://schemas.microsoft.com/office/drawing/2014/main" id="{FEF66E67-5485-426B-A1D1-10687B00E601}"/>
                </a:ext>
              </a:extLst>
            </p:cNvPr>
            <p:cNvSpPr/>
            <p:nvPr/>
          </p:nvSpPr>
          <p:spPr>
            <a:xfrm>
              <a:off x="6058253" y="6397275"/>
              <a:ext cx="1922004" cy="307777"/>
            </a:xfrm>
            <a:prstGeom prst="rect">
              <a:avLst/>
            </a:prstGeom>
          </p:spPr>
          <p:txBody>
            <a:bodyPr wrap="square">
              <a:spAutoFit/>
            </a:bodyPr>
            <a:lstStyle/>
            <a:p>
              <a:r>
                <a:rPr lang="en-US" sz="1400" b="1" dirty="0">
                  <a:solidFill>
                    <a:schemeClr val="accent2">
                      <a:lumMod val="75000"/>
                    </a:schemeClr>
                  </a:solidFill>
                  <a:latin typeface="Garamond" panose="02020404030301010803" pitchFamily="18" charset="0"/>
                </a:rPr>
                <a:t>Property Advocacy</a:t>
              </a:r>
            </a:p>
          </p:txBody>
        </p:sp>
      </p:grpSp>
      <p:grpSp>
        <p:nvGrpSpPr>
          <p:cNvPr id="9" name="Group 8"/>
          <p:cNvGrpSpPr/>
          <p:nvPr/>
        </p:nvGrpSpPr>
        <p:grpSpPr>
          <a:xfrm>
            <a:off x="9498945" y="6397275"/>
            <a:ext cx="2082609" cy="307777"/>
            <a:chOff x="8227731" y="6397275"/>
            <a:chExt cx="2082609" cy="307777"/>
          </a:xfrm>
        </p:grpSpPr>
        <p:sp>
          <p:nvSpPr>
            <p:cNvPr id="53" name="Oval 52">
              <a:extLst>
                <a:ext uri="{FF2B5EF4-FFF2-40B4-BE49-F238E27FC236}">
                  <a16:creationId xmlns:a16="http://schemas.microsoft.com/office/drawing/2014/main" id="{859FBA9D-BB8E-4171-812E-5EEF5316A533}"/>
                </a:ext>
              </a:extLst>
            </p:cNvPr>
            <p:cNvSpPr/>
            <p:nvPr/>
          </p:nvSpPr>
          <p:spPr>
            <a:xfrm>
              <a:off x="8227731" y="6459723"/>
              <a:ext cx="182880" cy="18288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4" name="Rectangle 53">
              <a:extLst>
                <a:ext uri="{FF2B5EF4-FFF2-40B4-BE49-F238E27FC236}">
                  <a16:creationId xmlns:a16="http://schemas.microsoft.com/office/drawing/2014/main" id="{FEF66E67-5485-426B-A1D1-10687B00E601}"/>
                </a:ext>
              </a:extLst>
            </p:cNvPr>
            <p:cNvSpPr/>
            <p:nvPr/>
          </p:nvSpPr>
          <p:spPr>
            <a:xfrm>
              <a:off x="8388336" y="6397275"/>
              <a:ext cx="1922004" cy="307777"/>
            </a:xfrm>
            <a:prstGeom prst="rect">
              <a:avLst/>
            </a:prstGeom>
          </p:spPr>
          <p:txBody>
            <a:bodyPr wrap="square">
              <a:spAutoFit/>
            </a:bodyPr>
            <a:lstStyle/>
            <a:p>
              <a:r>
                <a:rPr lang="en-US" sz="1400" b="1" dirty="0">
                  <a:solidFill>
                    <a:schemeClr val="accent1">
                      <a:lumMod val="75000"/>
                    </a:schemeClr>
                  </a:solidFill>
                  <a:latin typeface="Garamond" panose="02020404030301010803" pitchFamily="18" charset="0"/>
                </a:rPr>
                <a:t>HR Services</a:t>
              </a:r>
            </a:p>
          </p:txBody>
        </p:sp>
      </p:grpSp>
      <p:sp>
        <p:nvSpPr>
          <p:cNvPr id="55" name="Rectangle 54">
            <a:extLst>
              <a:ext uri="{FF2B5EF4-FFF2-40B4-BE49-F238E27FC236}">
                <a16:creationId xmlns:a16="http://schemas.microsoft.com/office/drawing/2014/main" id="{FEF66E67-5485-426B-A1D1-10687B00E601}"/>
              </a:ext>
            </a:extLst>
          </p:cNvPr>
          <p:cNvSpPr/>
          <p:nvPr/>
        </p:nvSpPr>
        <p:spPr>
          <a:xfrm>
            <a:off x="426708" y="6404611"/>
            <a:ext cx="1922004" cy="307777"/>
          </a:xfrm>
          <a:prstGeom prst="rect">
            <a:avLst/>
          </a:prstGeom>
        </p:spPr>
        <p:txBody>
          <a:bodyPr wrap="square">
            <a:spAutoFit/>
          </a:bodyPr>
          <a:lstStyle/>
          <a:p>
            <a:r>
              <a:rPr lang="en-US" sz="1400" b="1" dirty="0">
                <a:solidFill>
                  <a:schemeClr val="tx1">
                    <a:lumMod val="85000"/>
                    <a:lumOff val="15000"/>
                  </a:schemeClr>
                </a:solidFill>
                <a:latin typeface="Garamond" panose="02020404030301010803" pitchFamily="18" charset="0"/>
              </a:rPr>
              <a:t>Core Competences:</a:t>
            </a:r>
          </a:p>
        </p:txBody>
      </p:sp>
      <p:sp>
        <p:nvSpPr>
          <p:cNvPr id="58" name="Oval 57">
            <a:extLst>
              <a:ext uri="{FF2B5EF4-FFF2-40B4-BE49-F238E27FC236}">
                <a16:creationId xmlns:a16="http://schemas.microsoft.com/office/drawing/2014/main" id="{859FBA9D-BB8E-4171-812E-5EEF5316A533}"/>
              </a:ext>
            </a:extLst>
          </p:cNvPr>
          <p:cNvSpPr/>
          <p:nvPr/>
        </p:nvSpPr>
        <p:spPr>
          <a:xfrm>
            <a:off x="1135907" y="2733548"/>
            <a:ext cx="182880" cy="182880"/>
          </a:xfrm>
          <a:prstGeom prst="ellipse">
            <a:avLst/>
          </a:prstGeom>
          <a:solidFill>
            <a:srgbClr val="2B1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9" name="Oval 58">
            <a:extLst>
              <a:ext uri="{FF2B5EF4-FFF2-40B4-BE49-F238E27FC236}">
                <a16:creationId xmlns:a16="http://schemas.microsoft.com/office/drawing/2014/main" id="{859FBA9D-BB8E-4171-812E-5EEF5316A533}"/>
              </a:ext>
            </a:extLst>
          </p:cNvPr>
          <p:cNvSpPr/>
          <p:nvPr/>
        </p:nvSpPr>
        <p:spPr>
          <a:xfrm>
            <a:off x="2676296" y="4291862"/>
            <a:ext cx="182880" cy="182880"/>
          </a:xfrm>
          <a:prstGeom prst="ellipse">
            <a:avLst/>
          </a:prstGeom>
          <a:solidFill>
            <a:srgbClr val="2B1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1" name="Oval 60">
            <a:extLst>
              <a:ext uri="{FF2B5EF4-FFF2-40B4-BE49-F238E27FC236}">
                <a16:creationId xmlns:a16="http://schemas.microsoft.com/office/drawing/2014/main" id="{859FBA9D-BB8E-4171-812E-5EEF5316A533}"/>
              </a:ext>
            </a:extLst>
          </p:cNvPr>
          <p:cNvSpPr/>
          <p:nvPr/>
        </p:nvSpPr>
        <p:spPr>
          <a:xfrm>
            <a:off x="4374155" y="2379686"/>
            <a:ext cx="182880" cy="18288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Oval 62">
            <a:extLst>
              <a:ext uri="{FF2B5EF4-FFF2-40B4-BE49-F238E27FC236}">
                <a16:creationId xmlns:a16="http://schemas.microsoft.com/office/drawing/2014/main" id="{859FBA9D-BB8E-4171-812E-5EEF5316A533}"/>
              </a:ext>
            </a:extLst>
          </p:cNvPr>
          <p:cNvSpPr/>
          <p:nvPr/>
        </p:nvSpPr>
        <p:spPr>
          <a:xfrm>
            <a:off x="7586002" y="2715858"/>
            <a:ext cx="182880" cy="18288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Oval 63">
            <a:extLst>
              <a:ext uri="{FF2B5EF4-FFF2-40B4-BE49-F238E27FC236}">
                <a16:creationId xmlns:a16="http://schemas.microsoft.com/office/drawing/2014/main" id="{859FBA9D-BB8E-4171-812E-5EEF5316A533}"/>
              </a:ext>
            </a:extLst>
          </p:cNvPr>
          <p:cNvSpPr/>
          <p:nvPr/>
        </p:nvSpPr>
        <p:spPr>
          <a:xfrm>
            <a:off x="5950190" y="4648530"/>
            <a:ext cx="182880" cy="182880"/>
          </a:xfrm>
          <a:prstGeom prst="ellipse">
            <a:avLst/>
          </a:prstGeom>
          <a:solidFill>
            <a:srgbClr val="2B1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Oval 64">
            <a:extLst>
              <a:ext uri="{FF2B5EF4-FFF2-40B4-BE49-F238E27FC236}">
                <a16:creationId xmlns:a16="http://schemas.microsoft.com/office/drawing/2014/main" id="{859FBA9D-BB8E-4171-812E-5EEF5316A533}"/>
              </a:ext>
            </a:extLst>
          </p:cNvPr>
          <p:cNvSpPr/>
          <p:nvPr/>
        </p:nvSpPr>
        <p:spPr>
          <a:xfrm>
            <a:off x="9257898" y="4293276"/>
            <a:ext cx="182880" cy="18288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6" name="Oval 65">
            <a:extLst>
              <a:ext uri="{FF2B5EF4-FFF2-40B4-BE49-F238E27FC236}">
                <a16:creationId xmlns:a16="http://schemas.microsoft.com/office/drawing/2014/main" id="{859FBA9D-BB8E-4171-812E-5EEF5316A533}"/>
              </a:ext>
            </a:extLst>
          </p:cNvPr>
          <p:cNvSpPr/>
          <p:nvPr/>
        </p:nvSpPr>
        <p:spPr>
          <a:xfrm>
            <a:off x="10841878" y="2367788"/>
            <a:ext cx="182880" cy="18288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7" name="Rectangle 66">
            <a:extLst>
              <a:ext uri="{FF2B5EF4-FFF2-40B4-BE49-F238E27FC236}">
                <a16:creationId xmlns:a16="http://schemas.microsoft.com/office/drawing/2014/main" id="{FEF66E67-5485-426B-A1D1-10687B00E601}"/>
              </a:ext>
            </a:extLst>
          </p:cNvPr>
          <p:cNvSpPr/>
          <p:nvPr/>
        </p:nvSpPr>
        <p:spPr>
          <a:xfrm>
            <a:off x="527598" y="3445235"/>
            <a:ext cx="1278900" cy="307777"/>
          </a:xfrm>
          <a:prstGeom prst="rect">
            <a:avLst/>
          </a:prstGeom>
        </p:spPr>
        <p:txBody>
          <a:bodyPr wrap="square">
            <a:spAutoFit/>
          </a:bodyPr>
          <a:lstStyle/>
          <a:p>
            <a:r>
              <a:rPr lang="en-US" sz="1400" b="1" dirty="0">
                <a:solidFill>
                  <a:srgbClr val="5E1D2B"/>
                </a:solidFill>
                <a:latin typeface="Garamond" panose="02020404030301010803" pitchFamily="18" charset="0"/>
              </a:rPr>
              <a:t>Entry</a:t>
            </a:r>
          </a:p>
        </p:txBody>
      </p:sp>
      <p:sp>
        <p:nvSpPr>
          <p:cNvPr id="68" name="Rectangle 67">
            <a:extLst>
              <a:ext uri="{FF2B5EF4-FFF2-40B4-BE49-F238E27FC236}">
                <a16:creationId xmlns:a16="http://schemas.microsoft.com/office/drawing/2014/main" id="{FEF66E67-5485-426B-A1D1-10687B00E601}"/>
              </a:ext>
            </a:extLst>
          </p:cNvPr>
          <p:cNvSpPr/>
          <p:nvPr/>
        </p:nvSpPr>
        <p:spPr>
          <a:xfrm>
            <a:off x="10294130" y="3432434"/>
            <a:ext cx="1278900" cy="307777"/>
          </a:xfrm>
          <a:prstGeom prst="rect">
            <a:avLst/>
          </a:prstGeom>
        </p:spPr>
        <p:txBody>
          <a:bodyPr wrap="square">
            <a:spAutoFit/>
          </a:bodyPr>
          <a:lstStyle/>
          <a:p>
            <a:r>
              <a:rPr lang="en-US" sz="1400" b="1" dirty="0">
                <a:solidFill>
                  <a:srgbClr val="FFF0E7"/>
                </a:solidFill>
                <a:latin typeface="Garamond" panose="02020404030301010803" pitchFamily="18" charset="0"/>
              </a:rPr>
              <a:t>Success</a:t>
            </a:r>
          </a:p>
        </p:txBody>
      </p:sp>
    </p:spTree>
    <p:extLst>
      <p:ext uri="{BB962C8B-B14F-4D97-AF65-F5344CB8AC3E}">
        <p14:creationId xmlns:p14="http://schemas.microsoft.com/office/powerpoint/2010/main" val="2083306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able, indoor&#10;&#10;Description automatically generated">
            <a:extLst>
              <a:ext uri="{FF2B5EF4-FFF2-40B4-BE49-F238E27FC236}">
                <a16:creationId xmlns:a16="http://schemas.microsoft.com/office/drawing/2014/main" id="{C42CC7E8-8C89-4661-B99D-9A70053E0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pic>
        <p:nvPicPr>
          <p:cNvPr id="9" name="Picture 8">
            <a:extLst>
              <a:ext uri="{FF2B5EF4-FFF2-40B4-BE49-F238E27FC236}">
                <a16:creationId xmlns:a16="http://schemas.microsoft.com/office/drawing/2014/main" id="{E7EA67B8-47D7-4B72-837A-CD303FE16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790" y="0"/>
            <a:ext cx="2293602" cy="1726324"/>
          </a:xfrm>
          <a:prstGeom prst="rect">
            <a:avLst/>
          </a:prstGeom>
        </p:spPr>
      </p:pic>
      <p:pic>
        <p:nvPicPr>
          <p:cNvPr id="27" name="Picture 26" descr="A close up of a logo&#10;&#10;Description automatically generated">
            <a:extLst>
              <a:ext uri="{FF2B5EF4-FFF2-40B4-BE49-F238E27FC236}">
                <a16:creationId xmlns:a16="http://schemas.microsoft.com/office/drawing/2014/main" id="{4B910E05-E284-417D-9D78-704F0A96F3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68" y="-9991"/>
            <a:ext cx="5803404" cy="865634"/>
          </a:xfrm>
          <a:prstGeom prst="rect">
            <a:avLst/>
          </a:prstGeom>
        </p:spPr>
      </p:pic>
      <p:sp>
        <p:nvSpPr>
          <p:cNvPr id="29" name="Rectangle 28">
            <a:extLst>
              <a:ext uri="{FF2B5EF4-FFF2-40B4-BE49-F238E27FC236}">
                <a16:creationId xmlns:a16="http://schemas.microsoft.com/office/drawing/2014/main" id="{06E2BF68-9C19-44FE-B2C8-FE5032518E15}"/>
              </a:ext>
            </a:extLst>
          </p:cNvPr>
          <p:cNvSpPr/>
          <p:nvPr/>
        </p:nvSpPr>
        <p:spPr>
          <a:xfrm>
            <a:off x="1265989" y="296107"/>
            <a:ext cx="3833550" cy="461665"/>
          </a:xfrm>
          <a:prstGeom prst="rect">
            <a:avLst/>
          </a:prstGeom>
        </p:spPr>
        <p:txBody>
          <a:bodyPr wrap="none">
            <a:spAutoFit/>
          </a:bodyPr>
          <a:lstStyle/>
          <a:p>
            <a:r>
              <a:rPr lang="de-DE" sz="2400" b="1" dirty="0">
                <a:solidFill>
                  <a:schemeClr val="bg1"/>
                </a:solidFill>
                <a:latin typeface="Garamond" panose="02020404030301010803" pitchFamily="18" charset="0"/>
              </a:rPr>
              <a:t>Some of o</a:t>
            </a:r>
            <a:r>
              <a:rPr lang="id-ID" sz="2400" b="1" dirty="0">
                <a:solidFill>
                  <a:schemeClr val="bg1"/>
                </a:solidFill>
                <a:latin typeface="Garamond" panose="02020404030301010803" pitchFamily="18" charset="0"/>
              </a:rPr>
              <a:t>ur </a:t>
            </a:r>
            <a:r>
              <a:rPr lang="de-DE" sz="2400" b="1" dirty="0">
                <a:solidFill>
                  <a:schemeClr val="bg1"/>
                </a:solidFill>
                <a:latin typeface="Garamond" panose="02020404030301010803" pitchFamily="18" charset="0"/>
              </a:rPr>
              <a:t>Valued </a:t>
            </a:r>
            <a:r>
              <a:rPr lang="id-ID" sz="2400" b="1" dirty="0">
                <a:solidFill>
                  <a:schemeClr val="bg1"/>
                </a:solidFill>
                <a:latin typeface="Garamond" panose="02020404030301010803" pitchFamily="18" charset="0"/>
              </a:rPr>
              <a:t>Clients.</a:t>
            </a:r>
          </a:p>
        </p:txBody>
      </p:sp>
      <p:pic>
        <p:nvPicPr>
          <p:cNvPr id="19" name="Picture 18" descr="A picture containing text&#10;&#10;Description automatically generated">
            <a:extLst>
              <a:ext uri="{FF2B5EF4-FFF2-40B4-BE49-F238E27FC236}">
                <a16:creationId xmlns:a16="http://schemas.microsoft.com/office/drawing/2014/main" id="{861802EA-D092-4B42-85EF-80F22D6E7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35" y="2338237"/>
            <a:ext cx="1437089" cy="865017"/>
          </a:xfrm>
          <a:prstGeom prst="rect">
            <a:avLst/>
          </a:prstGeom>
        </p:spPr>
      </p:pic>
      <p:pic>
        <p:nvPicPr>
          <p:cNvPr id="20" name="Picture 19">
            <a:extLst>
              <a:ext uri="{FF2B5EF4-FFF2-40B4-BE49-F238E27FC236}">
                <a16:creationId xmlns:a16="http://schemas.microsoft.com/office/drawing/2014/main" id="{672C7CBE-431A-40B1-88AC-3E72EC0037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51" y="1494066"/>
            <a:ext cx="1761079" cy="630021"/>
          </a:xfrm>
          <a:prstGeom prst="rect">
            <a:avLst/>
          </a:prstGeom>
        </p:spPr>
      </p:pic>
      <p:pic>
        <p:nvPicPr>
          <p:cNvPr id="21" name="Picture 6" descr="See the source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8435" y="2151966"/>
            <a:ext cx="2340917" cy="11822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See the source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7450" y="3372346"/>
            <a:ext cx="1384664" cy="7695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object&#10;&#10;Description automatically generated">
            <a:extLst>
              <a:ext uri="{FF2B5EF4-FFF2-40B4-BE49-F238E27FC236}">
                <a16:creationId xmlns:a16="http://schemas.microsoft.com/office/drawing/2014/main" id="{FE32EBBE-FF18-4F1E-B400-81ADCA33FB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79786" y="2632843"/>
            <a:ext cx="2810156" cy="609678"/>
          </a:xfrm>
          <a:prstGeom prst="rect">
            <a:avLst/>
          </a:prstGeom>
        </p:spPr>
      </p:pic>
      <p:pic>
        <p:nvPicPr>
          <p:cNvPr id="35" name="Picture 34" descr="A blurry image of a clock&#10;&#10;Description automatically generated">
            <a:extLst>
              <a:ext uri="{FF2B5EF4-FFF2-40B4-BE49-F238E27FC236}">
                <a16:creationId xmlns:a16="http://schemas.microsoft.com/office/drawing/2014/main" id="{B44F5DCF-83C6-480C-BBAC-B0B465E2EC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9506" y="5675498"/>
            <a:ext cx="1802383" cy="404773"/>
          </a:xfrm>
          <a:prstGeom prst="rect">
            <a:avLst/>
          </a:prstGeom>
        </p:spPr>
      </p:pic>
      <p:pic>
        <p:nvPicPr>
          <p:cNvPr id="37" name="Picture 36">
            <a:extLst>
              <a:ext uri="{FF2B5EF4-FFF2-40B4-BE49-F238E27FC236}">
                <a16:creationId xmlns:a16="http://schemas.microsoft.com/office/drawing/2014/main" id="{744D31F5-BD70-418E-8E31-BD578B2FEBF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983" y="5610333"/>
            <a:ext cx="1532619" cy="367502"/>
          </a:xfrm>
          <a:prstGeom prst="rect">
            <a:avLst/>
          </a:prstGeom>
        </p:spPr>
      </p:pic>
      <p:pic>
        <p:nvPicPr>
          <p:cNvPr id="39" name="Picture 38" descr="A picture containing clipart&#10;&#10;Description automatically generated">
            <a:extLst>
              <a:ext uri="{FF2B5EF4-FFF2-40B4-BE49-F238E27FC236}">
                <a16:creationId xmlns:a16="http://schemas.microsoft.com/office/drawing/2014/main" id="{ED859F81-1180-41CF-A54D-C6B82DAB3D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84525" y="4744193"/>
            <a:ext cx="1552902" cy="373997"/>
          </a:xfrm>
          <a:prstGeom prst="rect">
            <a:avLst/>
          </a:prstGeom>
        </p:spPr>
      </p:pic>
      <p:pic>
        <p:nvPicPr>
          <p:cNvPr id="41" name="Picture 40" descr="A drawing of a face&#10;&#10;Description automatically generated">
            <a:extLst>
              <a:ext uri="{FF2B5EF4-FFF2-40B4-BE49-F238E27FC236}">
                <a16:creationId xmlns:a16="http://schemas.microsoft.com/office/drawing/2014/main" id="{417021A4-1912-4F10-8C22-B0FA76F5E2B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98704" y="4311201"/>
            <a:ext cx="936059" cy="936059"/>
          </a:xfrm>
          <a:prstGeom prst="rect">
            <a:avLst/>
          </a:prstGeom>
        </p:spPr>
      </p:pic>
      <p:pic>
        <p:nvPicPr>
          <p:cNvPr id="43" name="Picture 42">
            <a:extLst>
              <a:ext uri="{FF2B5EF4-FFF2-40B4-BE49-F238E27FC236}">
                <a16:creationId xmlns:a16="http://schemas.microsoft.com/office/drawing/2014/main" id="{EC113610-C892-4AEB-B6DE-81447B0264E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41671" y="5549712"/>
            <a:ext cx="1596606" cy="541770"/>
          </a:xfrm>
          <a:prstGeom prst="rect">
            <a:avLst/>
          </a:prstGeom>
        </p:spPr>
      </p:pic>
      <p:pic>
        <p:nvPicPr>
          <p:cNvPr id="45" name="Picture 44" descr="A picture containing object&#10;&#10;Description automatically generated">
            <a:extLst>
              <a:ext uri="{FF2B5EF4-FFF2-40B4-BE49-F238E27FC236}">
                <a16:creationId xmlns:a16="http://schemas.microsoft.com/office/drawing/2014/main" id="{B9D04108-B728-4915-80A8-99A730F50F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67812" y="5599915"/>
            <a:ext cx="2091443" cy="379747"/>
          </a:xfrm>
          <a:prstGeom prst="rect">
            <a:avLst/>
          </a:prstGeom>
        </p:spPr>
      </p:pic>
      <p:pic>
        <p:nvPicPr>
          <p:cNvPr id="46" name="Picture 45" descr="A picture containing sign, clipart, text, stop&#10;&#10;Description automatically generated">
            <a:extLst>
              <a:ext uri="{FF2B5EF4-FFF2-40B4-BE49-F238E27FC236}">
                <a16:creationId xmlns:a16="http://schemas.microsoft.com/office/drawing/2014/main" id="{10145154-761B-448F-8654-6C28CDF9A77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66294" y="5446523"/>
            <a:ext cx="1368522" cy="695122"/>
          </a:xfrm>
          <a:prstGeom prst="rect">
            <a:avLst/>
          </a:prstGeom>
        </p:spPr>
      </p:pic>
      <p:pic>
        <p:nvPicPr>
          <p:cNvPr id="47" name="Picture 46" descr="A sign on the side&#10;&#10;Description automatically generated">
            <a:extLst>
              <a:ext uri="{FF2B5EF4-FFF2-40B4-BE49-F238E27FC236}">
                <a16:creationId xmlns:a16="http://schemas.microsoft.com/office/drawing/2014/main" id="{EE6EFCB1-EB76-4200-AFEC-0CE16CB2293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13068" y="5403947"/>
            <a:ext cx="621443" cy="748683"/>
          </a:xfrm>
          <a:prstGeom prst="rect">
            <a:avLst/>
          </a:prstGeom>
        </p:spPr>
      </p:pic>
      <p:pic>
        <p:nvPicPr>
          <p:cNvPr id="48" name="Picture 16" descr="https://static.wixstatic.com/media/7b469a_3f3c24b7ff9a431f9c8e10736cbac655~mv2.png/v1/fill/w_286,h_74,al_c/7b469a_3f3c24b7ff9a431f9c8e10736cbac655~mv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2414" y="3618846"/>
            <a:ext cx="1882995" cy="487209"/>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3" descr="\\Szts\project\Vilotti\Synpulse - 2014\Material\Logo\Logo-Synpulse.gif"/>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453709" y="5598584"/>
            <a:ext cx="1440000" cy="450000"/>
          </a:xfrm>
          <a:prstGeom prst="rect">
            <a:avLst/>
          </a:prstGeom>
          <a:noFill/>
          <a:ln>
            <a:noFill/>
          </a:ln>
        </p:spPr>
      </p:pic>
      <p:pic>
        <p:nvPicPr>
          <p:cNvPr id="24" name="Picture 23"/>
          <p:cNvPicPr/>
          <p:nvPr/>
        </p:nvPicPr>
        <p:blipFill>
          <a:blip r:embed="rId20" cstate="print"/>
          <a:srcRect/>
          <a:stretch>
            <a:fillRect/>
          </a:stretch>
        </p:blipFill>
        <p:spPr>
          <a:xfrm>
            <a:off x="9593317" y="3515709"/>
            <a:ext cx="2128351" cy="508935"/>
          </a:xfrm>
          <a:prstGeom prst="rect">
            <a:avLst/>
          </a:prstGeom>
          <a:noFill/>
          <a:ln>
            <a:noFill/>
            <a:prstDash/>
          </a:ln>
        </p:spPr>
      </p:pic>
      <p:sp>
        <p:nvSpPr>
          <p:cNvPr id="15365" name="AutoShape 5" descr="Image result for vamed logo downlo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6" name="Picture 6"/>
          <p:cNvPicPr>
            <a:picLocks noChangeAspect="1" noChangeArrowheads="1"/>
          </p:cNvPicPr>
          <p:nvPr/>
        </p:nvPicPr>
        <p:blipFill>
          <a:blip r:embed="rId21" cstate="print"/>
          <a:srcRect/>
          <a:stretch>
            <a:fillRect/>
          </a:stretch>
        </p:blipFill>
        <p:spPr bwMode="auto">
          <a:xfrm>
            <a:off x="4578851" y="3243059"/>
            <a:ext cx="812943" cy="816573"/>
          </a:xfrm>
          <a:prstGeom prst="rect">
            <a:avLst/>
          </a:prstGeom>
          <a:noFill/>
          <a:ln w="9525">
            <a:noFill/>
            <a:miter lim="800000"/>
            <a:headEnd/>
            <a:tailEnd/>
          </a:ln>
        </p:spPr>
      </p:pic>
      <p:pic>
        <p:nvPicPr>
          <p:cNvPr id="15367" name="Picture 7"/>
          <p:cNvPicPr>
            <a:picLocks noChangeAspect="1" noChangeArrowheads="1"/>
          </p:cNvPicPr>
          <p:nvPr/>
        </p:nvPicPr>
        <p:blipFill>
          <a:blip r:embed="rId22" cstate="print"/>
          <a:srcRect/>
          <a:stretch>
            <a:fillRect/>
          </a:stretch>
        </p:blipFill>
        <p:spPr bwMode="auto">
          <a:xfrm>
            <a:off x="2534952" y="3576337"/>
            <a:ext cx="1753258" cy="467536"/>
          </a:xfrm>
          <a:prstGeom prst="rect">
            <a:avLst/>
          </a:prstGeom>
          <a:noFill/>
          <a:ln w="9525">
            <a:noFill/>
            <a:miter lim="800000"/>
            <a:headEnd/>
            <a:tailEnd/>
          </a:ln>
        </p:spPr>
      </p:pic>
      <p:pic>
        <p:nvPicPr>
          <p:cNvPr id="15368" name="Picture 8"/>
          <p:cNvPicPr>
            <a:picLocks noChangeAspect="1" noChangeArrowheads="1"/>
          </p:cNvPicPr>
          <p:nvPr/>
        </p:nvPicPr>
        <p:blipFill>
          <a:blip r:embed="rId23" cstate="print"/>
          <a:srcRect/>
          <a:stretch>
            <a:fillRect/>
          </a:stretch>
        </p:blipFill>
        <p:spPr bwMode="auto">
          <a:xfrm>
            <a:off x="2964750" y="4512234"/>
            <a:ext cx="1205240" cy="638499"/>
          </a:xfrm>
          <a:prstGeom prst="rect">
            <a:avLst/>
          </a:prstGeom>
          <a:noFill/>
          <a:ln w="9525">
            <a:noFill/>
            <a:miter lim="800000"/>
            <a:headEnd/>
            <a:tailEnd/>
          </a:ln>
        </p:spPr>
      </p:pic>
      <p:pic>
        <p:nvPicPr>
          <p:cNvPr id="15370" name="Picture 10"/>
          <p:cNvPicPr>
            <a:picLocks noChangeAspect="1" noChangeArrowheads="1"/>
          </p:cNvPicPr>
          <p:nvPr/>
        </p:nvPicPr>
        <p:blipFill>
          <a:blip r:embed="rId24" cstate="print"/>
          <a:srcRect/>
          <a:stretch>
            <a:fillRect/>
          </a:stretch>
        </p:blipFill>
        <p:spPr bwMode="auto">
          <a:xfrm>
            <a:off x="2539397" y="1510487"/>
            <a:ext cx="1709410" cy="592237"/>
          </a:xfrm>
          <a:prstGeom prst="rect">
            <a:avLst/>
          </a:prstGeom>
          <a:noFill/>
          <a:ln w="9525">
            <a:noFill/>
            <a:miter lim="800000"/>
            <a:headEnd/>
            <a:tailEnd/>
          </a:ln>
        </p:spPr>
      </p:pic>
      <p:pic>
        <p:nvPicPr>
          <p:cNvPr id="15372" name="Picture 12"/>
          <p:cNvPicPr>
            <a:picLocks noChangeAspect="1" noChangeArrowheads="1"/>
          </p:cNvPicPr>
          <p:nvPr/>
        </p:nvPicPr>
        <p:blipFill>
          <a:blip r:embed="rId25" cstate="print"/>
          <a:srcRect/>
          <a:stretch>
            <a:fillRect/>
          </a:stretch>
        </p:blipFill>
        <p:spPr bwMode="auto">
          <a:xfrm>
            <a:off x="4423876" y="4510253"/>
            <a:ext cx="1259593" cy="629797"/>
          </a:xfrm>
          <a:prstGeom prst="rect">
            <a:avLst/>
          </a:prstGeom>
          <a:noFill/>
          <a:ln w="9525">
            <a:noFill/>
            <a:miter lim="800000"/>
            <a:headEnd/>
            <a:tailEnd/>
          </a:ln>
        </p:spPr>
      </p:pic>
      <p:pic>
        <p:nvPicPr>
          <p:cNvPr id="15373" name="Picture 13"/>
          <p:cNvPicPr>
            <a:picLocks noChangeAspect="1" noChangeArrowheads="1"/>
          </p:cNvPicPr>
          <p:nvPr/>
        </p:nvPicPr>
        <p:blipFill>
          <a:blip r:embed="rId26" cstate="print"/>
          <a:srcRect/>
          <a:stretch>
            <a:fillRect/>
          </a:stretch>
        </p:blipFill>
        <p:spPr bwMode="auto">
          <a:xfrm>
            <a:off x="5987944" y="4514107"/>
            <a:ext cx="1587391" cy="609523"/>
          </a:xfrm>
          <a:prstGeom prst="rect">
            <a:avLst/>
          </a:prstGeom>
          <a:noFill/>
          <a:ln w="9525">
            <a:noFill/>
            <a:miter lim="800000"/>
            <a:headEnd/>
            <a:tailEnd/>
          </a:ln>
        </p:spPr>
      </p:pic>
      <p:pic>
        <p:nvPicPr>
          <p:cNvPr id="15375" name="Picture 15"/>
          <p:cNvPicPr>
            <a:picLocks noChangeAspect="1" noChangeArrowheads="1"/>
          </p:cNvPicPr>
          <p:nvPr/>
        </p:nvPicPr>
        <p:blipFill>
          <a:blip r:embed="rId27" cstate="print"/>
          <a:srcRect/>
          <a:stretch>
            <a:fillRect/>
          </a:stretch>
        </p:blipFill>
        <p:spPr bwMode="auto">
          <a:xfrm>
            <a:off x="4564117" y="2321518"/>
            <a:ext cx="835574" cy="711785"/>
          </a:xfrm>
          <a:prstGeom prst="rect">
            <a:avLst/>
          </a:prstGeom>
          <a:noFill/>
          <a:ln w="9525">
            <a:noFill/>
            <a:miter lim="800000"/>
            <a:headEnd/>
            <a:tailEnd/>
          </a:ln>
        </p:spPr>
      </p:pic>
      <p:pic>
        <p:nvPicPr>
          <p:cNvPr id="15377" name="Picture 17"/>
          <p:cNvPicPr>
            <a:picLocks noChangeAspect="1" noChangeArrowheads="1"/>
          </p:cNvPicPr>
          <p:nvPr/>
        </p:nvPicPr>
        <p:blipFill>
          <a:blip r:embed="rId28" cstate="print"/>
          <a:srcRect/>
          <a:stretch>
            <a:fillRect/>
          </a:stretch>
        </p:blipFill>
        <p:spPr bwMode="auto">
          <a:xfrm>
            <a:off x="483874" y="4713890"/>
            <a:ext cx="2114607" cy="229082"/>
          </a:xfrm>
          <a:prstGeom prst="rect">
            <a:avLst/>
          </a:prstGeom>
          <a:noFill/>
          <a:ln w="9525">
            <a:noFill/>
            <a:miter lim="800000"/>
            <a:headEnd/>
            <a:tailEnd/>
          </a:ln>
        </p:spPr>
      </p:pic>
      <p:pic>
        <p:nvPicPr>
          <p:cNvPr id="15378" name="Picture 18"/>
          <p:cNvPicPr>
            <a:picLocks noChangeAspect="1" noChangeArrowheads="1"/>
          </p:cNvPicPr>
          <p:nvPr/>
        </p:nvPicPr>
        <p:blipFill>
          <a:blip r:embed="rId29" cstate="print"/>
          <a:srcRect/>
          <a:stretch>
            <a:fillRect/>
          </a:stretch>
        </p:blipFill>
        <p:spPr bwMode="auto">
          <a:xfrm>
            <a:off x="7779134" y="4508938"/>
            <a:ext cx="1152207" cy="615511"/>
          </a:xfrm>
          <a:prstGeom prst="rect">
            <a:avLst/>
          </a:prstGeom>
          <a:noFill/>
          <a:ln w="9525">
            <a:noFill/>
            <a:miter lim="800000"/>
            <a:headEnd/>
            <a:tailEnd/>
          </a:ln>
        </p:spPr>
      </p:pic>
      <p:sp>
        <p:nvSpPr>
          <p:cNvPr id="34" name="Slide Number Placeholder 33"/>
          <p:cNvSpPr>
            <a:spLocks noGrp="1"/>
          </p:cNvSpPr>
          <p:nvPr>
            <p:ph type="sldNum" sz="quarter" idx="12"/>
          </p:nvPr>
        </p:nvSpPr>
        <p:spPr/>
        <p:txBody>
          <a:bodyPr/>
          <a:lstStyle/>
          <a:p>
            <a:fld id="{9C3B96A3-F22D-4694-9712-A6EA52E14382}" type="slidenum">
              <a:rPr lang="id-ID" smtClean="0"/>
              <a:pPr/>
              <a:t>9</a:t>
            </a:fld>
            <a:endParaRPr lang="id-ID"/>
          </a:p>
        </p:txBody>
      </p:sp>
      <p:pic>
        <p:nvPicPr>
          <p:cNvPr id="16386" name="Picture 2"/>
          <p:cNvPicPr>
            <a:picLocks noChangeAspect="1" noChangeArrowheads="1"/>
          </p:cNvPicPr>
          <p:nvPr/>
        </p:nvPicPr>
        <p:blipFill>
          <a:blip r:embed="rId30" cstate="print"/>
          <a:srcRect/>
          <a:stretch>
            <a:fillRect/>
          </a:stretch>
        </p:blipFill>
        <p:spPr bwMode="auto">
          <a:xfrm>
            <a:off x="9967072" y="2050846"/>
            <a:ext cx="1785657" cy="436581"/>
          </a:xfrm>
          <a:prstGeom prst="rect">
            <a:avLst/>
          </a:prstGeom>
          <a:noFill/>
          <a:ln w="9525">
            <a:noFill/>
            <a:miter lim="800000"/>
            <a:headEnd/>
            <a:tailEnd/>
          </a:ln>
        </p:spPr>
      </p:pic>
      <p:pic>
        <p:nvPicPr>
          <p:cNvPr id="4" name="Picture 3">
            <a:extLst>
              <a:ext uri="{FF2B5EF4-FFF2-40B4-BE49-F238E27FC236}">
                <a16:creationId xmlns:a16="http://schemas.microsoft.com/office/drawing/2014/main" id="{9B8F8C2B-3751-4ADD-A953-CBBA85DB2690}"/>
              </a:ext>
            </a:extLst>
          </p:cNvPr>
          <p:cNvPicPr>
            <a:picLocks noChangeAspect="1"/>
          </p:cNvPicPr>
          <p:nvPr/>
        </p:nvPicPr>
        <p:blipFill>
          <a:blip r:embed="rId31"/>
          <a:stretch>
            <a:fillRect/>
          </a:stretch>
        </p:blipFill>
        <p:spPr>
          <a:xfrm>
            <a:off x="5975369" y="2624726"/>
            <a:ext cx="2295525" cy="381000"/>
          </a:xfrm>
          <a:prstGeom prst="rect">
            <a:avLst/>
          </a:prstGeom>
        </p:spPr>
      </p:pic>
      <p:pic>
        <p:nvPicPr>
          <p:cNvPr id="5" name="Picture 4">
            <a:extLst>
              <a:ext uri="{FF2B5EF4-FFF2-40B4-BE49-F238E27FC236}">
                <a16:creationId xmlns:a16="http://schemas.microsoft.com/office/drawing/2014/main" id="{1F2F67C0-32E8-4C56-AB54-E1DC7BA8C718}"/>
              </a:ext>
            </a:extLst>
          </p:cNvPr>
          <p:cNvPicPr>
            <a:picLocks noChangeAspect="1"/>
          </p:cNvPicPr>
          <p:nvPr/>
        </p:nvPicPr>
        <p:blipFill>
          <a:blip r:embed="rId32"/>
          <a:stretch>
            <a:fillRect/>
          </a:stretch>
        </p:blipFill>
        <p:spPr>
          <a:xfrm>
            <a:off x="7418906" y="1823740"/>
            <a:ext cx="1581150" cy="628650"/>
          </a:xfrm>
          <a:prstGeom prst="rect">
            <a:avLst/>
          </a:prstGeom>
        </p:spPr>
      </p:pic>
      <p:pic>
        <p:nvPicPr>
          <p:cNvPr id="3" name="Picture 2">
            <a:extLst>
              <a:ext uri="{FF2B5EF4-FFF2-40B4-BE49-F238E27FC236}">
                <a16:creationId xmlns:a16="http://schemas.microsoft.com/office/drawing/2014/main" id="{9B2E355E-BAA7-40C5-9AF2-ED3F7A681AA0}"/>
              </a:ext>
            </a:extLst>
          </p:cNvPr>
          <p:cNvPicPr>
            <a:picLocks noChangeAspect="1"/>
          </p:cNvPicPr>
          <p:nvPr/>
        </p:nvPicPr>
        <p:blipFill>
          <a:blip r:embed="rId33"/>
          <a:stretch>
            <a:fillRect/>
          </a:stretch>
        </p:blipFill>
        <p:spPr>
          <a:xfrm>
            <a:off x="4549493" y="1300236"/>
            <a:ext cx="1206409" cy="743952"/>
          </a:xfrm>
          <a:prstGeom prst="rect">
            <a:avLst/>
          </a:prstGeom>
        </p:spPr>
      </p:pic>
      <p:pic>
        <p:nvPicPr>
          <p:cNvPr id="6" name="Picture 5">
            <a:extLst>
              <a:ext uri="{FF2B5EF4-FFF2-40B4-BE49-F238E27FC236}">
                <a16:creationId xmlns:a16="http://schemas.microsoft.com/office/drawing/2014/main" id="{75835E98-C0BD-4CC1-A0AF-3464F2769E7A}"/>
              </a:ext>
            </a:extLst>
          </p:cNvPr>
          <p:cNvPicPr>
            <a:picLocks noChangeAspect="1"/>
          </p:cNvPicPr>
          <p:nvPr/>
        </p:nvPicPr>
        <p:blipFill>
          <a:blip r:embed="rId34"/>
          <a:stretch>
            <a:fillRect/>
          </a:stretch>
        </p:blipFill>
        <p:spPr>
          <a:xfrm>
            <a:off x="5963838" y="1263734"/>
            <a:ext cx="1206410" cy="1206410"/>
          </a:xfrm>
          <a:prstGeom prst="rect">
            <a:avLst/>
          </a:prstGeom>
        </p:spPr>
      </p:pic>
      <p:pic>
        <p:nvPicPr>
          <p:cNvPr id="7" name="Picture 6">
            <a:extLst>
              <a:ext uri="{FF2B5EF4-FFF2-40B4-BE49-F238E27FC236}">
                <a16:creationId xmlns:a16="http://schemas.microsoft.com/office/drawing/2014/main" id="{962A5AC8-308F-1631-742A-EECD76450EE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5736936" y="3435925"/>
            <a:ext cx="2000000" cy="447619"/>
          </a:xfrm>
          <a:prstGeom prst="rect">
            <a:avLst/>
          </a:prstGeom>
        </p:spPr>
      </p:pic>
    </p:spTree>
    <p:extLst>
      <p:ext uri="{BB962C8B-B14F-4D97-AF65-F5344CB8AC3E}">
        <p14:creationId xmlns:p14="http://schemas.microsoft.com/office/powerpoint/2010/main" val="3222367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4925</TotalTime>
  <Words>1122</Words>
  <Application>Microsoft Office PowerPoint</Application>
  <PresentationFormat>Widescreen</PresentationFormat>
  <Paragraphs>167</Paragraphs>
  <Slides>11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Calibri Light</vt:lpstr>
      <vt:lpstr>Garamond</vt:lpstr>
      <vt:lpstr>Sitka Banner</vt:lpstr>
      <vt:lpstr>Wingdings</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Anrico Jusuf Setiadi</dc:creator>
  <cp:lastModifiedBy>Jochen Sautter</cp:lastModifiedBy>
  <cp:revision>262</cp:revision>
  <cp:lastPrinted>2022-01-04T03:14:48Z</cp:lastPrinted>
  <dcterms:created xsi:type="dcterms:W3CDTF">2018-10-29T02:17:42Z</dcterms:created>
  <dcterms:modified xsi:type="dcterms:W3CDTF">2025-11-10T08:51:05Z</dcterms:modified>
</cp:coreProperties>
</file>